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70" r:id="rId2"/>
    <p:sldId id="256" r:id="rId3"/>
    <p:sldId id="257" r:id="rId4"/>
    <p:sldId id="271" r:id="rId5"/>
    <p:sldId id="319" r:id="rId6"/>
    <p:sldId id="273" r:id="rId7"/>
    <p:sldId id="274" r:id="rId8"/>
    <p:sldId id="276" r:id="rId9"/>
    <p:sldId id="277" r:id="rId10"/>
    <p:sldId id="260" r:id="rId11"/>
    <p:sldId id="262" r:id="rId12"/>
    <p:sldId id="275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314" r:id="rId26"/>
    <p:sldId id="291" r:id="rId27"/>
    <p:sldId id="292" r:id="rId28"/>
    <p:sldId id="293" r:id="rId29"/>
    <p:sldId id="294" r:id="rId30"/>
    <p:sldId id="267" r:id="rId31"/>
    <p:sldId id="296" r:id="rId32"/>
    <p:sldId id="297" r:id="rId33"/>
    <p:sldId id="298" r:id="rId34"/>
    <p:sldId id="315" r:id="rId35"/>
    <p:sldId id="316" r:id="rId36"/>
    <p:sldId id="264" r:id="rId37"/>
    <p:sldId id="320" r:id="rId38"/>
    <p:sldId id="300" r:id="rId39"/>
    <p:sldId id="301" r:id="rId40"/>
    <p:sldId id="302" r:id="rId41"/>
    <p:sldId id="303" r:id="rId42"/>
    <p:sldId id="304" r:id="rId43"/>
    <p:sldId id="305" r:id="rId44"/>
    <p:sldId id="318" r:id="rId45"/>
    <p:sldId id="321" r:id="rId46"/>
    <p:sldId id="307" r:id="rId47"/>
    <p:sldId id="308" r:id="rId48"/>
    <p:sldId id="309" r:id="rId49"/>
    <p:sldId id="310" r:id="rId50"/>
    <p:sldId id="311" r:id="rId51"/>
    <p:sldId id="317" r:id="rId52"/>
    <p:sldId id="312" r:id="rId53"/>
    <p:sldId id="268" r:id="rId54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3">
          <p15:clr>
            <a:srgbClr val="A4A3A4"/>
          </p15:clr>
        </p15:guide>
        <p15:guide id="2" orient="horz" pos="1678">
          <p15:clr>
            <a:srgbClr val="A4A3A4"/>
          </p15:clr>
        </p15:guide>
        <p15:guide id="3" orient="horz" pos="2547">
          <p15:clr>
            <a:srgbClr val="A4A3A4"/>
          </p15:clr>
        </p15:guide>
        <p15:guide id="4" orient="horz" pos="476">
          <p15:clr>
            <a:srgbClr val="A4A3A4"/>
          </p15:clr>
        </p15:guide>
        <p15:guide id="5" orient="horz" pos="2891">
          <p15:clr>
            <a:srgbClr val="A4A3A4"/>
          </p15:clr>
        </p15:guide>
        <p15:guide id="6" pos="2880">
          <p15:clr>
            <a:srgbClr val="A4A3A4"/>
          </p15:clr>
        </p15:guide>
        <p15:guide id="7" pos="5665">
          <p15:clr>
            <a:srgbClr val="A4A3A4"/>
          </p15:clr>
        </p15:guide>
        <p15:guide id="8" pos="271">
          <p15:clr>
            <a:srgbClr val="A4A3A4"/>
          </p15:clr>
        </p15:guide>
        <p15:guide id="9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92" autoAdjust="0"/>
    <p:restoredTop sz="94637" autoAdjust="0"/>
  </p:normalViewPr>
  <p:slideViewPr>
    <p:cSldViewPr snapToGrid="0" showGuides="1">
      <p:cViewPr varScale="1">
        <p:scale>
          <a:sx n="141" d="100"/>
          <a:sy n="141" d="100"/>
        </p:scale>
        <p:origin x="462" y="114"/>
      </p:cViewPr>
      <p:guideLst>
        <p:guide orient="horz" pos="1633"/>
        <p:guide orient="horz" pos="1678"/>
        <p:guide orient="horz" pos="2547"/>
        <p:guide orient="horz" pos="476"/>
        <p:guide orient="horz" pos="2891"/>
        <p:guide pos="2880"/>
        <p:guide pos="5665"/>
        <p:guide pos="271"/>
        <p:guide pos="3840"/>
      </p:guideLst>
    </p:cSldViewPr>
  </p:slideViewPr>
  <p:outlineViewPr>
    <p:cViewPr>
      <p:scale>
        <a:sx n="33" d="100"/>
        <a:sy n="33" d="100"/>
      </p:scale>
      <p:origin x="0" y="420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59889-5812-4E85-ACA5-911908C73B7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15D37-DFFA-4043-A79B-7932B2F85C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9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5D37-DFFA-4043-A79B-7932B2F85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2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5D37-DFFA-4043-A79B-7932B2F85C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6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5D37-DFFA-4043-A79B-7932B2F85C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7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5D37-DFFA-4043-A79B-7932B2F85C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7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5D37-DFFA-4043-A79B-7932B2F85C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2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/>
          </p:cNvSpPr>
          <p:nvPr userDrawn="1"/>
        </p:nvSpPr>
        <p:spPr bwMode="auto">
          <a:xfrm>
            <a:off x="0" y="-1"/>
            <a:ext cx="8852353" cy="4590000"/>
          </a:xfrm>
          <a:custGeom>
            <a:avLst/>
            <a:gdLst/>
            <a:ahLst/>
            <a:cxnLst/>
            <a:rect l="l" t="t" r="r" b="b"/>
            <a:pathLst>
              <a:path w="8852353" h="4590000">
                <a:moveTo>
                  <a:pt x="0" y="0"/>
                </a:moveTo>
                <a:lnTo>
                  <a:pt x="698953" y="0"/>
                </a:lnTo>
                <a:lnTo>
                  <a:pt x="1061357" y="0"/>
                </a:lnTo>
                <a:lnTo>
                  <a:pt x="8852353" y="0"/>
                </a:lnTo>
                <a:cubicBezTo>
                  <a:pt x="8731150" y="624228"/>
                  <a:pt x="8248865" y="3128720"/>
                  <a:pt x="8142813" y="3591204"/>
                </a:cubicBezTo>
                <a:cubicBezTo>
                  <a:pt x="8019085" y="4124451"/>
                  <a:pt x="8026661" y="4144669"/>
                  <a:pt x="7928183" y="4286195"/>
                </a:cubicBezTo>
                <a:cubicBezTo>
                  <a:pt x="7721129" y="4589463"/>
                  <a:pt x="7420648" y="4584409"/>
                  <a:pt x="6577279" y="4584409"/>
                </a:cubicBezTo>
                <a:cubicBezTo>
                  <a:pt x="5918528" y="4584409"/>
                  <a:pt x="2517880" y="4584409"/>
                  <a:pt x="1061357" y="4584409"/>
                </a:cubicBezTo>
                <a:lnTo>
                  <a:pt x="1061357" y="4590000"/>
                </a:lnTo>
                <a:lnTo>
                  <a:pt x="0" y="4590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auto">
          <a:xfrm>
            <a:off x="4179888" y="2592389"/>
            <a:ext cx="4964112" cy="1489074"/>
          </a:xfrm>
          <a:custGeom>
            <a:avLst/>
            <a:gdLst/>
            <a:ahLst/>
            <a:cxnLst/>
            <a:rect l="l" t="t" r="r" b="b"/>
            <a:pathLst>
              <a:path w="4964112" h="1489074">
                <a:moveTo>
                  <a:pt x="713764" y="8"/>
                </a:moveTo>
                <a:cubicBezTo>
                  <a:pt x="885065" y="8"/>
                  <a:pt x="3321359" y="8"/>
                  <a:pt x="4964112" y="8"/>
                </a:cubicBezTo>
                <a:lnTo>
                  <a:pt x="4964112" y="1489074"/>
                </a:lnTo>
                <a:lnTo>
                  <a:pt x="0" y="1489074"/>
                </a:lnTo>
                <a:cubicBezTo>
                  <a:pt x="0" y="1489074"/>
                  <a:pt x="191045" y="479492"/>
                  <a:pt x="228193" y="314336"/>
                </a:cubicBezTo>
                <a:cubicBezTo>
                  <a:pt x="265340" y="143853"/>
                  <a:pt x="262687" y="138525"/>
                  <a:pt x="294528" y="93241"/>
                </a:cubicBezTo>
                <a:cubicBezTo>
                  <a:pt x="358209" y="-2657"/>
                  <a:pt x="451078" y="8"/>
                  <a:pt x="713764" y="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FCF9-57C6-412B-B0B7-61AA7E971B28}" type="datetime1">
              <a:rPr lang="nl-NL" noProof="0" smtClean="0"/>
              <a:t>11-2-2022</a:t>
            </a:fld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02DE-BBDC-46EC-A93F-AE305D6B15D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512720" y="4736306"/>
            <a:ext cx="1131686" cy="212731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764237" y="4462724"/>
            <a:ext cx="1228952" cy="567085"/>
          </a:xfrm>
        </p:spPr>
        <p:txBody>
          <a:bodyPr/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Logo </a:t>
            </a:r>
            <a:r>
              <a:rPr lang="en-US" dirty="0" err="1"/>
              <a:t>bedrijf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2821" y="2732147"/>
            <a:ext cx="3498180" cy="1131079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75000"/>
              </a:lnSpc>
              <a:defRPr sz="3000" b="1" cap="all" spc="-20" baseline="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9339" y="3749756"/>
            <a:ext cx="4324494" cy="293607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11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5143500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44E59B-A4D8-4201-BF1D-27BC7E89397E}" type="datetime1">
              <a:rPr lang="nl-NL" smtClean="0"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 userDrawn="1"/>
        </p:nvSpPr>
        <p:spPr bwMode="gray">
          <a:xfrm>
            <a:off x="0" y="1453404"/>
            <a:ext cx="5308944" cy="2989548"/>
          </a:xfrm>
          <a:custGeom>
            <a:avLst/>
            <a:gdLst/>
            <a:ahLst/>
            <a:cxnLst/>
            <a:rect l="l" t="t" r="r" b="b"/>
            <a:pathLst>
              <a:path w="5308944" h="2989548">
                <a:moveTo>
                  <a:pt x="0" y="0"/>
                </a:moveTo>
                <a:lnTo>
                  <a:pt x="840254" y="0"/>
                </a:lnTo>
                <a:lnTo>
                  <a:pt x="840254" y="2"/>
                </a:lnTo>
                <a:cubicBezTo>
                  <a:pt x="2008742" y="2"/>
                  <a:pt x="3555721" y="2"/>
                  <a:pt x="3873963" y="2"/>
                </a:cubicBezTo>
                <a:cubicBezTo>
                  <a:pt x="4398770" y="2"/>
                  <a:pt x="4588918" y="-2536"/>
                  <a:pt x="4718218" y="187823"/>
                </a:cubicBezTo>
                <a:cubicBezTo>
                  <a:pt x="4779066" y="279195"/>
                  <a:pt x="4773995" y="291885"/>
                  <a:pt x="4850054" y="629455"/>
                </a:cubicBezTo>
                <a:cubicBezTo>
                  <a:pt x="4926113" y="964484"/>
                  <a:pt x="5308940" y="2987341"/>
                  <a:pt x="5308944" y="2987363"/>
                </a:cubicBezTo>
                <a:lnTo>
                  <a:pt x="309907" y="2989548"/>
                </a:lnTo>
                <a:lnTo>
                  <a:pt x="309907" y="2988000"/>
                </a:lnTo>
                <a:lnTo>
                  <a:pt x="0" y="298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264" y="1945674"/>
            <a:ext cx="4138863" cy="2433822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  <a:p>
            <a:pPr lvl="3"/>
            <a:r>
              <a:rPr lang="nl-NL" noProof="0" dirty="0"/>
              <a:t>Fourth level</a:t>
            </a:r>
          </a:p>
          <a:p>
            <a:pPr lvl="4"/>
            <a:r>
              <a:rPr lang="nl-NL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3A4F1-5256-49B1-9AB6-E2964B62A90B}" type="datetime1">
              <a:rPr lang="nl-NL" smtClean="0"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0264" y="4739763"/>
            <a:ext cx="3095462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0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897185" y="838327"/>
            <a:ext cx="5246815" cy="4305173"/>
          </a:xfrm>
          <a:custGeom>
            <a:avLst/>
            <a:gdLst/>
            <a:ahLst/>
            <a:cxnLst/>
            <a:rect l="l" t="t" r="r" b="b"/>
            <a:pathLst>
              <a:path w="5246815" h="4305173">
                <a:moveTo>
                  <a:pt x="2232187" y="3"/>
                </a:moveTo>
                <a:cubicBezTo>
                  <a:pt x="3082138" y="3"/>
                  <a:pt x="5246576" y="3"/>
                  <a:pt x="5246814" y="3"/>
                </a:cubicBezTo>
                <a:cubicBezTo>
                  <a:pt x="5246814" y="15"/>
                  <a:pt x="5246806" y="1462"/>
                  <a:pt x="5245820" y="179201"/>
                </a:cubicBezTo>
                <a:lnTo>
                  <a:pt x="5246815" y="179201"/>
                </a:lnTo>
                <a:lnTo>
                  <a:pt x="5246815" y="4305173"/>
                </a:lnTo>
                <a:lnTo>
                  <a:pt x="5222943" y="4305173"/>
                </a:lnTo>
                <a:lnTo>
                  <a:pt x="3418015" y="4305173"/>
                </a:lnTo>
                <a:lnTo>
                  <a:pt x="0" y="4305173"/>
                </a:lnTo>
                <a:cubicBezTo>
                  <a:pt x="176127" y="3392946"/>
                  <a:pt x="560734" y="1409429"/>
                  <a:pt x="653307" y="1002061"/>
                </a:cubicBezTo>
                <a:cubicBezTo>
                  <a:pt x="776623" y="462491"/>
                  <a:pt x="770016" y="442670"/>
                  <a:pt x="869109" y="299519"/>
                </a:cubicBezTo>
                <a:cubicBezTo>
                  <a:pt x="1080508" y="-4402"/>
                  <a:pt x="1384392" y="3"/>
                  <a:pt x="2232187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7632" y="2200060"/>
            <a:ext cx="4138863" cy="2241311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  <a:p>
            <a:pPr lvl="3"/>
            <a:r>
              <a:rPr lang="nl-NL" noProof="0" dirty="0"/>
              <a:t>Fourth level</a:t>
            </a:r>
          </a:p>
          <a:p>
            <a:pPr lvl="4"/>
            <a:r>
              <a:rPr lang="nl-NL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5363A-148E-42E7-BF0A-B2B45A9DFB49}" type="datetime1">
              <a:rPr lang="nl-NL" smtClean="0"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632" y="1749675"/>
            <a:ext cx="4146181" cy="338554"/>
          </a:xfrm>
        </p:spPr>
        <p:txBody>
          <a:bodyPr anchor="t" anchorCtr="0">
            <a:sp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2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6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472280" y="582017"/>
            <a:ext cx="4671720" cy="4561483"/>
          </a:xfrm>
          <a:custGeom>
            <a:avLst/>
            <a:gdLst/>
            <a:ahLst/>
            <a:cxnLst/>
            <a:rect l="l" t="t" r="r" b="b"/>
            <a:pathLst>
              <a:path w="4671720" h="4561483">
                <a:moveTo>
                  <a:pt x="2365081" y="4"/>
                </a:moveTo>
                <a:cubicBezTo>
                  <a:pt x="2900035" y="4"/>
                  <a:pt x="3926446" y="4"/>
                  <a:pt x="4671720" y="4"/>
                </a:cubicBezTo>
                <a:lnTo>
                  <a:pt x="4671720" y="4561483"/>
                </a:lnTo>
                <a:lnTo>
                  <a:pt x="3621507" y="4561483"/>
                </a:lnTo>
                <a:lnTo>
                  <a:pt x="0" y="4561483"/>
                </a:lnTo>
                <a:cubicBezTo>
                  <a:pt x="186613" y="3594947"/>
                  <a:pt x="594118" y="1493341"/>
                  <a:pt x="692202" y="1061720"/>
                </a:cubicBezTo>
                <a:cubicBezTo>
                  <a:pt x="822860" y="490027"/>
                  <a:pt x="815859" y="469026"/>
                  <a:pt x="920852" y="317352"/>
                </a:cubicBezTo>
                <a:cubicBezTo>
                  <a:pt x="1144836" y="-4663"/>
                  <a:pt x="1466812" y="4"/>
                  <a:pt x="2365081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>
            <a:off x="0" y="1261538"/>
            <a:ext cx="5062550" cy="2297778"/>
          </a:xfrm>
          <a:custGeom>
            <a:avLst/>
            <a:gdLst/>
            <a:ahLst/>
            <a:cxnLst/>
            <a:rect l="l" t="t" r="r" b="b"/>
            <a:pathLst>
              <a:path w="5062550" h="2297778">
                <a:moveTo>
                  <a:pt x="0" y="0"/>
                </a:moveTo>
                <a:lnTo>
                  <a:pt x="5062550" y="0"/>
                </a:lnTo>
                <a:cubicBezTo>
                  <a:pt x="5062550" y="0"/>
                  <a:pt x="4764386" y="1556963"/>
                  <a:pt x="4706758" y="1815620"/>
                </a:cubicBezTo>
                <a:cubicBezTo>
                  <a:pt x="4646624" y="2074277"/>
                  <a:pt x="4649130" y="2084321"/>
                  <a:pt x="4601524" y="2154636"/>
                </a:cubicBezTo>
                <a:cubicBezTo>
                  <a:pt x="4501300" y="2300287"/>
                  <a:pt x="4355977" y="2297776"/>
                  <a:pt x="3947567" y="2297776"/>
                </a:cubicBezTo>
                <a:cubicBezTo>
                  <a:pt x="3634728" y="2297776"/>
                  <a:pt x="1162370" y="2297776"/>
                  <a:pt x="0" y="229777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264" y="1766924"/>
            <a:ext cx="4222993" cy="611891"/>
          </a:xfrm>
        </p:spPr>
        <p:txBody>
          <a:bodyPr>
            <a:no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A59414-9FD5-45E2-BB8F-7E6CFE7FDDE9}" type="datetime1">
              <a:rPr lang="nl-NL" smtClean="0"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0264" y="4739763"/>
            <a:ext cx="3095462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 bwMode="gray">
          <a:xfrm>
            <a:off x="7341112" y="4548271"/>
            <a:ext cx="1802889" cy="595229"/>
            <a:chOff x="7341112" y="4548271"/>
            <a:chExt cx="1802889" cy="595229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gray">
            <a:xfrm>
              <a:off x="7341112" y="4548271"/>
              <a:ext cx="1802889" cy="595229"/>
            </a:xfrm>
            <a:custGeom>
              <a:avLst/>
              <a:gdLst/>
              <a:ahLst/>
              <a:cxnLst/>
              <a:rect l="l" t="t" r="r" b="b"/>
              <a:pathLst>
                <a:path w="1802889" h="595229">
                  <a:moveTo>
                    <a:pt x="516009" y="7"/>
                  </a:moveTo>
                  <a:cubicBezTo>
                    <a:pt x="707066" y="7"/>
                    <a:pt x="1485464" y="7"/>
                    <a:pt x="1802889" y="7"/>
                  </a:cubicBezTo>
                  <a:lnTo>
                    <a:pt x="1802889" y="595229"/>
                  </a:lnTo>
                  <a:lnTo>
                    <a:pt x="0" y="595229"/>
                  </a:lnTo>
                  <a:cubicBezTo>
                    <a:pt x="28015" y="452502"/>
                    <a:pt x="51829" y="333598"/>
                    <a:pt x="62352" y="286858"/>
                  </a:cubicBezTo>
                  <a:cubicBezTo>
                    <a:pt x="96869" y="133541"/>
                    <a:pt x="96869" y="126122"/>
                    <a:pt x="123990" y="86557"/>
                  </a:cubicBezTo>
                  <a:cubicBezTo>
                    <a:pt x="183162" y="-2466"/>
                    <a:pt x="271921" y="7"/>
                    <a:pt x="516009" y="7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" name="Picture 11">
              <a:hlinkClick r:id="rId2" action="ppaction://hlinksldjump"/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91305" y="4736306"/>
              <a:ext cx="1165436" cy="219075"/>
            </a:xfrm>
            <a:prstGeom prst="rect">
              <a:avLst/>
            </a:prstGeom>
          </p:spPr>
        </p:pic>
      </p:grp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10264" y="2386839"/>
            <a:ext cx="1823553" cy="1002630"/>
          </a:xfrm>
        </p:spPr>
        <p:txBody>
          <a:bodyPr/>
          <a:lstStyle>
            <a:lvl1pPr>
              <a:spcBef>
                <a:spcPts val="30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2591464" y="2386839"/>
            <a:ext cx="1823553" cy="1002630"/>
          </a:xfrm>
        </p:spPr>
        <p:txBody>
          <a:bodyPr/>
          <a:lstStyle>
            <a:lvl1pPr>
              <a:spcBef>
                <a:spcPts val="30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3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 bwMode="gray"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700" y="1842016"/>
            <a:ext cx="2595385" cy="2386225"/>
          </a:xfrm>
          <a:prstGeom prst="round2DiagRect">
            <a:avLst>
              <a:gd name="adj1" fmla="val 10328"/>
              <a:gd name="adj2" fmla="val 0"/>
            </a:avLst>
          </a:prstGeom>
          <a:solidFill>
            <a:schemeClr val="bg1"/>
          </a:solidFill>
          <a:ln>
            <a:noFill/>
          </a:ln>
        </p:spPr>
        <p:txBody>
          <a:bodyPr tIns="144000" rIns="18000"/>
          <a:lstStyle>
            <a:lvl1pPr>
              <a:spcBef>
                <a:spcPts val="300"/>
              </a:spcBef>
              <a:defRPr sz="12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3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3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D753-AFAB-4EA1-B0F9-901B014CC45D}" type="datetime1">
              <a:rPr lang="nl-NL" smtClean="0"/>
              <a:t>11-2-2022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265427" y="1842016"/>
            <a:ext cx="2595385" cy="2386225"/>
          </a:xfrm>
          <a:prstGeom prst="round2DiagRect">
            <a:avLst>
              <a:gd name="adj1" fmla="val 10328"/>
              <a:gd name="adj2" fmla="val 0"/>
            </a:avLst>
          </a:prstGeom>
          <a:solidFill>
            <a:schemeClr val="bg1"/>
          </a:solidFill>
          <a:ln>
            <a:noFill/>
          </a:ln>
        </p:spPr>
        <p:txBody>
          <a:bodyPr tIns="144000" rIns="18000"/>
          <a:lstStyle>
            <a:lvl1pPr>
              <a:spcBef>
                <a:spcPts val="300"/>
              </a:spcBef>
              <a:defRPr sz="12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3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3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046154" y="1842016"/>
            <a:ext cx="2595385" cy="2386225"/>
          </a:xfrm>
          <a:prstGeom prst="round2DiagRect">
            <a:avLst>
              <a:gd name="adj1" fmla="val 10328"/>
              <a:gd name="adj2" fmla="val 0"/>
            </a:avLst>
          </a:prstGeom>
          <a:solidFill>
            <a:schemeClr val="bg1"/>
          </a:solidFill>
          <a:ln>
            <a:noFill/>
          </a:ln>
        </p:spPr>
        <p:txBody>
          <a:bodyPr tIns="144000" rIns="18000"/>
          <a:lstStyle>
            <a:lvl1pPr>
              <a:spcBef>
                <a:spcPts val="300"/>
              </a:spcBef>
              <a:defRPr sz="12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3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3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/>
          <p:cNvGrpSpPr/>
          <p:nvPr userDrawn="1"/>
        </p:nvGrpSpPr>
        <p:grpSpPr bwMode="gray">
          <a:xfrm>
            <a:off x="7341112" y="4548271"/>
            <a:ext cx="1802889" cy="595229"/>
            <a:chOff x="7341112" y="4548271"/>
            <a:chExt cx="1802889" cy="595229"/>
          </a:xfrm>
        </p:grpSpPr>
        <p:sp>
          <p:nvSpPr>
            <p:cNvPr id="12" name="Freeform 5"/>
            <p:cNvSpPr>
              <a:spLocks/>
            </p:cNvSpPr>
            <p:nvPr userDrawn="1"/>
          </p:nvSpPr>
          <p:spPr bwMode="gray">
            <a:xfrm>
              <a:off x="7341112" y="4548271"/>
              <a:ext cx="1802889" cy="595229"/>
            </a:xfrm>
            <a:custGeom>
              <a:avLst/>
              <a:gdLst/>
              <a:ahLst/>
              <a:cxnLst/>
              <a:rect l="l" t="t" r="r" b="b"/>
              <a:pathLst>
                <a:path w="1802889" h="595229">
                  <a:moveTo>
                    <a:pt x="516009" y="7"/>
                  </a:moveTo>
                  <a:cubicBezTo>
                    <a:pt x="707066" y="7"/>
                    <a:pt x="1485464" y="7"/>
                    <a:pt x="1802889" y="7"/>
                  </a:cubicBezTo>
                  <a:lnTo>
                    <a:pt x="1802889" y="595229"/>
                  </a:lnTo>
                  <a:lnTo>
                    <a:pt x="0" y="595229"/>
                  </a:lnTo>
                  <a:cubicBezTo>
                    <a:pt x="28015" y="452502"/>
                    <a:pt x="51829" y="333598"/>
                    <a:pt x="62352" y="286858"/>
                  </a:cubicBezTo>
                  <a:cubicBezTo>
                    <a:pt x="96869" y="133541"/>
                    <a:pt x="96869" y="126122"/>
                    <a:pt x="123990" y="86557"/>
                  </a:cubicBezTo>
                  <a:cubicBezTo>
                    <a:pt x="183162" y="-2466"/>
                    <a:pt x="271921" y="7"/>
                    <a:pt x="516009" y="7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" name="Picture 12">
              <a:hlinkClick r:id="rId3" action="ppaction://hlinksldjump"/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91305" y="4736306"/>
              <a:ext cx="1165436" cy="219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62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7"/>
          <p:cNvSpPr>
            <a:spLocks/>
          </p:cNvSpPr>
          <p:nvPr userDrawn="1"/>
        </p:nvSpPr>
        <p:spPr bwMode="auto">
          <a:xfrm>
            <a:off x="0" y="0"/>
            <a:ext cx="6925499" cy="4587585"/>
          </a:xfrm>
          <a:custGeom>
            <a:avLst/>
            <a:gdLst/>
            <a:ahLst/>
            <a:cxnLst/>
            <a:rect l="l" t="t" r="r" b="b"/>
            <a:pathLst>
              <a:path w="6925499" h="4587585">
                <a:moveTo>
                  <a:pt x="0" y="0"/>
                </a:moveTo>
                <a:lnTo>
                  <a:pt x="6925499" y="0"/>
                </a:lnTo>
                <a:cubicBezTo>
                  <a:pt x="6804226" y="624659"/>
                  <a:pt x="6321659" y="3130884"/>
                  <a:pt x="6215545" y="3593689"/>
                </a:cubicBezTo>
                <a:cubicBezTo>
                  <a:pt x="6091745" y="4127305"/>
                  <a:pt x="6099324" y="4147537"/>
                  <a:pt x="6000790" y="4289160"/>
                </a:cubicBezTo>
                <a:cubicBezTo>
                  <a:pt x="5793614" y="4592638"/>
                  <a:pt x="5492957" y="4587580"/>
                  <a:pt x="4649096" y="4587580"/>
                </a:cubicBezTo>
                <a:cubicBezTo>
                  <a:pt x="4099923" y="4587580"/>
                  <a:pt x="1646286" y="4587580"/>
                  <a:pt x="0" y="45875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6292095" y="865992"/>
            <a:ext cx="2851904" cy="2988610"/>
          </a:xfrm>
          <a:custGeom>
            <a:avLst/>
            <a:gdLst/>
            <a:ahLst/>
            <a:cxnLst/>
            <a:rect l="l" t="t" r="r" b="b"/>
            <a:pathLst>
              <a:path w="2851904" h="2988610">
                <a:moveTo>
                  <a:pt x="1434981" y="2"/>
                </a:moveTo>
                <a:cubicBezTo>
                  <a:pt x="1613957" y="2"/>
                  <a:pt x="2181559" y="2"/>
                  <a:pt x="2851904" y="2"/>
                </a:cubicBezTo>
                <a:lnTo>
                  <a:pt x="2851904" y="2988610"/>
                </a:lnTo>
                <a:lnTo>
                  <a:pt x="0" y="2987363"/>
                </a:lnTo>
                <a:cubicBezTo>
                  <a:pt x="33" y="2987188"/>
                  <a:pt x="382834" y="964472"/>
                  <a:pt x="458890" y="629455"/>
                </a:cubicBezTo>
                <a:cubicBezTo>
                  <a:pt x="534949" y="291885"/>
                  <a:pt x="529878" y="279195"/>
                  <a:pt x="590726" y="187823"/>
                </a:cubicBezTo>
                <a:cubicBezTo>
                  <a:pt x="720026" y="-2536"/>
                  <a:pt x="910174" y="2"/>
                  <a:pt x="1434981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ECD8-1317-4173-A6C5-877E0A20A29C}" type="datetime1">
              <a:rPr lang="nl-NL" smtClean="0"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02DE-BBDC-46EC-A93F-AE305D6B15D3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5631" y="1533168"/>
            <a:ext cx="5445159" cy="203235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  <a:p>
            <a:pPr lvl="3"/>
            <a:r>
              <a:rPr lang="nl-NL" noProof="0" dirty="0"/>
              <a:t>Fourth level</a:t>
            </a:r>
          </a:p>
          <a:p>
            <a:pPr lvl="4"/>
            <a:r>
              <a:rPr lang="nl-NL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631" y="1092068"/>
            <a:ext cx="4506686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691305" y="4736306"/>
            <a:ext cx="1165436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7"/>
          <p:cNvSpPr>
            <a:spLocks/>
          </p:cNvSpPr>
          <p:nvPr userDrawn="1"/>
        </p:nvSpPr>
        <p:spPr bwMode="auto">
          <a:xfrm>
            <a:off x="0" y="0"/>
            <a:ext cx="6925499" cy="4587585"/>
          </a:xfrm>
          <a:custGeom>
            <a:avLst/>
            <a:gdLst/>
            <a:ahLst/>
            <a:cxnLst/>
            <a:rect l="l" t="t" r="r" b="b"/>
            <a:pathLst>
              <a:path w="6925499" h="4587585">
                <a:moveTo>
                  <a:pt x="0" y="0"/>
                </a:moveTo>
                <a:lnTo>
                  <a:pt x="6925499" y="0"/>
                </a:lnTo>
                <a:cubicBezTo>
                  <a:pt x="6804226" y="624659"/>
                  <a:pt x="6321659" y="3130884"/>
                  <a:pt x="6215545" y="3593689"/>
                </a:cubicBezTo>
                <a:cubicBezTo>
                  <a:pt x="6091745" y="4127305"/>
                  <a:pt x="6099324" y="4147537"/>
                  <a:pt x="6000790" y="4289160"/>
                </a:cubicBezTo>
                <a:cubicBezTo>
                  <a:pt x="5793614" y="4592638"/>
                  <a:pt x="5492957" y="4587580"/>
                  <a:pt x="4649096" y="4587580"/>
                </a:cubicBezTo>
                <a:cubicBezTo>
                  <a:pt x="4099923" y="4587580"/>
                  <a:pt x="1646286" y="4587580"/>
                  <a:pt x="0" y="45875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6292095" y="865992"/>
            <a:ext cx="2851904" cy="2988610"/>
          </a:xfrm>
          <a:custGeom>
            <a:avLst/>
            <a:gdLst/>
            <a:ahLst/>
            <a:cxnLst/>
            <a:rect l="l" t="t" r="r" b="b"/>
            <a:pathLst>
              <a:path w="2851904" h="2988610">
                <a:moveTo>
                  <a:pt x="1434981" y="2"/>
                </a:moveTo>
                <a:cubicBezTo>
                  <a:pt x="1613957" y="2"/>
                  <a:pt x="2181559" y="2"/>
                  <a:pt x="2851904" y="2"/>
                </a:cubicBezTo>
                <a:lnTo>
                  <a:pt x="2851904" y="2988610"/>
                </a:lnTo>
                <a:lnTo>
                  <a:pt x="0" y="2987363"/>
                </a:lnTo>
                <a:cubicBezTo>
                  <a:pt x="33" y="2987188"/>
                  <a:pt x="382834" y="964472"/>
                  <a:pt x="458890" y="629455"/>
                </a:cubicBezTo>
                <a:cubicBezTo>
                  <a:pt x="534949" y="291885"/>
                  <a:pt x="529878" y="279195"/>
                  <a:pt x="590726" y="187823"/>
                </a:cubicBezTo>
                <a:cubicBezTo>
                  <a:pt x="720026" y="-2536"/>
                  <a:pt x="910174" y="2"/>
                  <a:pt x="1434981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ECD8-1317-4173-A6C5-877E0A20A29C}" type="datetime1">
              <a:rPr lang="nl-NL" smtClean="0"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02DE-BBDC-46EC-A93F-AE305D6B15D3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70515" y="1051474"/>
            <a:ext cx="5445159" cy="2032358"/>
          </a:xfrm>
        </p:spPr>
        <p:txBody>
          <a:bodyPr/>
          <a:lstStyle>
            <a:lvl1pPr>
              <a:spcBef>
                <a:spcPts val="0"/>
              </a:spcBef>
              <a:buClr>
                <a:schemeClr val="bg1"/>
              </a:buClr>
              <a:defRPr sz="12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 b="1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 b="1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  <a:p>
            <a:pPr lvl="3"/>
            <a:r>
              <a:rPr lang="nl-NL" noProof="0" dirty="0"/>
              <a:t>Fourth level</a:t>
            </a:r>
          </a:p>
          <a:p>
            <a:pPr lvl="4"/>
            <a:r>
              <a:rPr lang="nl-NL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15" y="372335"/>
            <a:ext cx="6354828" cy="584775"/>
          </a:xfrm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691305" y="4736306"/>
            <a:ext cx="1165436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 flipV="1">
            <a:off x="1" y="484878"/>
            <a:ext cx="7197773" cy="3935868"/>
          </a:xfrm>
          <a:custGeom>
            <a:avLst/>
            <a:gdLst/>
            <a:ahLst/>
            <a:cxnLst/>
            <a:rect l="l" t="t" r="r" b="b"/>
            <a:pathLst>
              <a:path w="7197773" h="3935868">
                <a:moveTo>
                  <a:pt x="0" y="3935864"/>
                </a:moveTo>
                <a:cubicBezTo>
                  <a:pt x="2113390" y="3935864"/>
                  <a:pt x="4863094" y="3935864"/>
                  <a:pt x="5287917" y="3935864"/>
                </a:cubicBezTo>
                <a:cubicBezTo>
                  <a:pt x="5987484" y="3935864"/>
                  <a:pt x="6236408" y="3940165"/>
                  <a:pt x="6408081" y="3690679"/>
                </a:cubicBezTo>
                <a:cubicBezTo>
                  <a:pt x="6489625" y="3570237"/>
                  <a:pt x="6485333" y="3553032"/>
                  <a:pt x="6588337" y="3109978"/>
                </a:cubicBezTo>
                <a:cubicBezTo>
                  <a:pt x="6687047" y="2666926"/>
                  <a:pt x="7197769" y="21"/>
                  <a:pt x="719777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35711A-CCAF-4E4D-BDA9-357819B2115D}" type="datetime1">
              <a:rPr lang="nl-NL" smtClean="0"/>
              <a:t>11-2-2022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30213" y="755651"/>
            <a:ext cx="5665787" cy="32877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5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735536" y="4057651"/>
            <a:ext cx="1730827" cy="773074"/>
          </a:xfrm>
        </p:spPr>
        <p:txBody>
          <a:bodyPr/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Logo </a:t>
            </a:r>
            <a:r>
              <a:rPr lang="en-US" dirty="0" err="1"/>
              <a:t>bedrijf</a:t>
            </a:r>
            <a:endParaRPr lang="nl-NL" dirty="0"/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804557" y="4254613"/>
            <a:ext cx="2145698" cy="4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/>
          </p:cNvSpPr>
          <p:nvPr userDrawn="1"/>
        </p:nvSpPr>
        <p:spPr bwMode="auto">
          <a:xfrm>
            <a:off x="5419047" y="586104"/>
            <a:ext cx="3724953" cy="4557396"/>
          </a:xfrm>
          <a:custGeom>
            <a:avLst/>
            <a:gdLst/>
            <a:ahLst/>
            <a:cxnLst/>
            <a:rect l="l" t="t" r="r" b="b"/>
            <a:pathLst>
              <a:path w="3724953" h="4557396">
                <a:moveTo>
                  <a:pt x="2379848" y="4"/>
                </a:moveTo>
                <a:cubicBezTo>
                  <a:pt x="2705030" y="4"/>
                  <a:pt x="3210262" y="4"/>
                  <a:pt x="3724953" y="4"/>
                </a:cubicBezTo>
                <a:lnTo>
                  <a:pt x="3724953" y="4557396"/>
                </a:lnTo>
                <a:lnTo>
                  <a:pt x="0" y="4557396"/>
                </a:lnTo>
                <a:cubicBezTo>
                  <a:pt x="191661" y="3566313"/>
                  <a:pt x="593266" y="1500007"/>
                  <a:pt x="692612" y="1070694"/>
                </a:cubicBezTo>
                <a:cubicBezTo>
                  <a:pt x="824390" y="494169"/>
                  <a:pt x="817331" y="472990"/>
                  <a:pt x="920871" y="320035"/>
                </a:cubicBezTo>
                <a:cubicBezTo>
                  <a:pt x="1146777" y="-4702"/>
                  <a:pt x="1471517" y="4"/>
                  <a:pt x="2379848" y="4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 hasCustomPrompt="1"/>
          </p:nvPr>
        </p:nvSpPr>
        <p:spPr>
          <a:xfrm>
            <a:off x="6215159" y="3226971"/>
            <a:ext cx="2488824" cy="33855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Naam</a:t>
            </a:r>
          </a:p>
        </p:txBody>
      </p:sp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1268413"/>
            <a:ext cx="6046788" cy="2310464"/>
          </a:xfrm>
          <a:custGeom>
            <a:avLst/>
            <a:gdLst/>
            <a:ahLst/>
            <a:cxnLst/>
            <a:rect l="l" t="t" r="r" b="b"/>
            <a:pathLst>
              <a:path w="6046788" h="2310464">
                <a:moveTo>
                  <a:pt x="0" y="0"/>
                </a:moveTo>
                <a:lnTo>
                  <a:pt x="6046788" y="0"/>
                </a:lnTo>
                <a:cubicBezTo>
                  <a:pt x="6046788" y="0"/>
                  <a:pt x="5744371" y="1565559"/>
                  <a:pt x="5686408" y="1825644"/>
                </a:cubicBezTo>
                <a:cubicBezTo>
                  <a:pt x="5625925" y="2085729"/>
                  <a:pt x="5630965" y="2095829"/>
                  <a:pt x="5583082" y="2166532"/>
                </a:cubicBezTo>
                <a:cubicBezTo>
                  <a:pt x="5479756" y="2312987"/>
                  <a:pt x="5333588" y="2310462"/>
                  <a:pt x="4922805" y="2310462"/>
                </a:cubicBezTo>
                <a:cubicBezTo>
                  <a:pt x="4607520" y="2310462"/>
                  <a:pt x="1450730" y="2310462"/>
                  <a:pt x="0" y="23104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23567-C03C-48E1-9304-FECA82F1454E}" type="datetime1">
              <a:rPr lang="nl-NL" smtClean="0"/>
              <a:t>11-2-2022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02DE-BBDC-46EC-A93F-AE305D6B15D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6777492" y="1719263"/>
            <a:ext cx="1364159" cy="1364159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anchor="t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15771" y="3514915"/>
            <a:ext cx="2487600" cy="309563"/>
          </a:xfrm>
        </p:spPr>
        <p:txBody>
          <a:bodyPr/>
          <a:lstStyle>
            <a:lvl1pPr marL="0" indent="0" algn="ctr">
              <a:spcBef>
                <a:spcPts val="50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 dirty="0"/>
              <a:t>Functie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gray">
          <a:xfrm>
            <a:off x="603250" y="1697038"/>
            <a:ext cx="4932363" cy="1452562"/>
            <a:chOff x="380" y="1069"/>
            <a:chExt cx="3107" cy="91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380" y="1069"/>
              <a:ext cx="3107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" name="Rectangle 5"/>
            <p:cNvSpPr>
              <a:spLocks noChangeArrowheads="1"/>
            </p:cNvSpPr>
            <p:nvPr userDrawn="1"/>
          </p:nvSpPr>
          <p:spPr bwMode="gray">
            <a:xfrm>
              <a:off x="381" y="996"/>
              <a:ext cx="1174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0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Ubuntu" pitchFamily="34" charset="0"/>
                  <a:cs typeface="Arial" pitchFamily="34" charset="0"/>
                </a:rPr>
                <a:t>H</a:t>
              </a:r>
              <a:endPara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 userDrawn="1"/>
          </p:nvSpPr>
          <p:spPr bwMode="gray">
            <a:xfrm>
              <a:off x="1007" y="996"/>
              <a:ext cx="1165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0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Ubuntu" pitchFamily="34" charset="0"/>
                  <a:cs typeface="Arial" pitchFamily="34" charset="0"/>
                </a:rPr>
                <a:t>A</a:t>
              </a:r>
              <a:endPara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 userDrawn="1"/>
          </p:nvSpPr>
          <p:spPr bwMode="gray">
            <a:xfrm>
              <a:off x="1623" y="996"/>
              <a:ext cx="1029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0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Ubuntu" pitchFamily="34" charset="0"/>
                  <a:cs typeface="Arial" pitchFamily="34" charset="0"/>
                </a:rPr>
                <a:t>L</a:t>
              </a:r>
              <a:endPara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 userDrawn="1"/>
          </p:nvSpPr>
          <p:spPr bwMode="gray">
            <a:xfrm>
              <a:off x="2103" y="996"/>
              <a:ext cx="1030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0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Ubuntu" pitchFamily="34" charset="0"/>
                  <a:cs typeface="Arial" pitchFamily="34" charset="0"/>
                </a:rPr>
                <a:t>L</a:t>
              </a:r>
              <a:endPara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 userDrawn="1"/>
          </p:nvSpPr>
          <p:spPr bwMode="gray">
            <a:xfrm>
              <a:off x="2568" y="996"/>
              <a:ext cx="1223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07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Ubuntu" pitchFamily="34" charset="0"/>
                  <a:cs typeface="Arial" pitchFamily="34" charset="0"/>
                </a:rPr>
                <a:t>O</a:t>
              </a:r>
              <a:endParaRPr kumimoji="0" lang="nl-NL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 userDrawn="1"/>
          </p:nvSpPr>
          <p:spPr bwMode="gray">
            <a:xfrm>
              <a:off x="3242" y="996"/>
              <a:ext cx="792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07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Ubuntu" pitchFamily="34" charset="0"/>
                  <a:cs typeface="Arial" pitchFamily="34" charset="0"/>
                </a:rPr>
                <a:t>!</a:t>
              </a:r>
              <a:endPara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04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3752850" cy="4573314"/>
          </a:xfrm>
          <a:custGeom>
            <a:avLst/>
            <a:gdLst/>
            <a:ahLst/>
            <a:cxnLst/>
            <a:rect l="l" t="t" r="r" b="b"/>
            <a:pathLst>
              <a:path w="3752850" h="4573314">
                <a:moveTo>
                  <a:pt x="0" y="0"/>
                </a:moveTo>
                <a:lnTo>
                  <a:pt x="3752850" y="0"/>
                </a:lnTo>
                <a:cubicBezTo>
                  <a:pt x="3631791" y="622716"/>
                  <a:pt x="3150074" y="3121145"/>
                  <a:pt x="3044147" y="3582509"/>
                </a:cubicBezTo>
                <a:cubicBezTo>
                  <a:pt x="2923087" y="4114465"/>
                  <a:pt x="2930653" y="4134634"/>
                  <a:pt x="2832292" y="4275817"/>
                </a:cubicBezTo>
                <a:cubicBezTo>
                  <a:pt x="2622960" y="4578351"/>
                  <a:pt x="2322833" y="4573309"/>
                  <a:pt x="1482981" y="4573309"/>
                </a:cubicBezTo>
                <a:cubicBezTo>
                  <a:pt x="1059272" y="4573309"/>
                  <a:pt x="474150" y="4573309"/>
                  <a:pt x="0" y="4573309"/>
                </a:cubicBezTo>
                <a:cubicBezTo>
                  <a:pt x="0" y="4573309"/>
                  <a:pt x="0" y="457330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00" y="1794423"/>
            <a:ext cx="4891696" cy="2752073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  <a:p>
            <a:pPr lvl="3"/>
            <a:r>
              <a:rPr lang="nl-NL" noProof="0" dirty="0"/>
              <a:t>Fourth level</a:t>
            </a:r>
          </a:p>
          <a:p>
            <a:pPr lvl="4"/>
            <a:r>
              <a:rPr lang="nl-NL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B498E-4A14-4D7A-8C97-26DA8702E3F7}" type="datetime1">
              <a:rPr lang="nl-NL" smtClean="0"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02DE-BBDC-46EC-A93F-AE305D6B15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7"/>
          <p:cNvSpPr>
            <a:spLocks/>
          </p:cNvSpPr>
          <p:nvPr userDrawn="1"/>
        </p:nvSpPr>
        <p:spPr bwMode="auto">
          <a:xfrm>
            <a:off x="0" y="0"/>
            <a:ext cx="8348663" cy="4589463"/>
          </a:xfrm>
          <a:custGeom>
            <a:avLst/>
            <a:gdLst/>
            <a:ahLst/>
            <a:cxnLst/>
            <a:rect l="l" t="t" r="r" b="b"/>
            <a:pathLst>
              <a:path w="8348663" h="4589463">
                <a:moveTo>
                  <a:pt x="0" y="0"/>
                </a:moveTo>
                <a:lnTo>
                  <a:pt x="190500" y="0"/>
                </a:lnTo>
                <a:lnTo>
                  <a:pt x="801724" y="0"/>
                </a:lnTo>
                <a:lnTo>
                  <a:pt x="8348663" y="0"/>
                </a:lnTo>
                <a:cubicBezTo>
                  <a:pt x="8227390" y="624659"/>
                  <a:pt x="7744823" y="3130884"/>
                  <a:pt x="7638709" y="3593689"/>
                </a:cubicBezTo>
                <a:cubicBezTo>
                  <a:pt x="7514909" y="4127305"/>
                  <a:pt x="7522488" y="4147537"/>
                  <a:pt x="7423954" y="4289160"/>
                </a:cubicBezTo>
                <a:cubicBezTo>
                  <a:pt x="7216778" y="4592638"/>
                  <a:pt x="6916121" y="4587580"/>
                  <a:pt x="6072260" y="4587580"/>
                </a:cubicBezTo>
                <a:cubicBezTo>
                  <a:pt x="5448217" y="4587580"/>
                  <a:pt x="2365029" y="4587580"/>
                  <a:pt x="801724" y="4587580"/>
                </a:cubicBezTo>
                <a:lnTo>
                  <a:pt x="801724" y="4589463"/>
                </a:lnTo>
                <a:lnTo>
                  <a:pt x="0" y="4589463"/>
                </a:lnTo>
                <a:close/>
              </a:path>
            </a:pathLst>
          </a:custGeom>
          <a:blipFill>
            <a:blip r:embed="rId2"/>
            <a:srcRect/>
            <a:stretch>
              <a:fillRect l="-659" t="-657" r="-1" b="-2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E165-83A8-4DBF-97E4-B8F3018BA3FC}" type="datetime1">
              <a:rPr lang="nl-NL" smtClean="0"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02DE-BBDC-46EC-A93F-AE305D6B15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2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1" y="1"/>
            <a:ext cx="8348663" cy="4589463"/>
          </a:xfrm>
          <a:custGeom>
            <a:avLst/>
            <a:gdLst/>
            <a:ahLst/>
            <a:cxnLst/>
            <a:rect l="l" t="t" r="r" b="b"/>
            <a:pathLst>
              <a:path w="8348663" h="4589463">
                <a:moveTo>
                  <a:pt x="0" y="0"/>
                </a:moveTo>
                <a:lnTo>
                  <a:pt x="190500" y="0"/>
                </a:lnTo>
                <a:lnTo>
                  <a:pt x="801724" y="0"/>
                </a:lnTo>
                <a:lnTo>
                  <a:pt x="8348663" y="0"/>
                </a:lnTo>
                <a:cubicBezTo>
                  <a:pt x="8227390" y="624659"/>
                  <a:pt x="7744823" y="3130884"/>
                  <a:pt x="7638709" y="3593689"/>
                </a:cubicBezTo>
                <a:cubicBezTo>
                  <a:pt x="7514909" y="4127305"/>
                  <a:pt x="7522488" y="4147537"/>
                  <a:pt x="7423954" y="4289160"/>
                </a:cubicBezTo>
                <a:cubicBezTo>
                  <a:pt x="7216778" y="4592638"/>
                  <a:pt x="6916121" y="4587580"/>
                  <a:pt x="6072260" y="4587580"/>
                </a:cubicBezTo>
                <a:cubicBezTo>
                  <a:pt x="5448217" y="4587580"/>
                  <a:pt x="2365029" y="4587580"/>
                  <a:pt x="801724" y="4587580"/>
                </a:cubicBezTo>
                <a:lnTo>
                  <a:pt x="801724" y="4589463"/>
                </a:lnTo>
                <a:lnTo>
                  <a:pt x="0" y="45894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E165-83A8-4DBF-97E4-B8F3018BA3FC}" type="datetime1">
              <a:rPr lang="nl-NL" smtClean="0"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02DE-BBDC-46EC-A93F-AE305D6B15D3}" type="slidenum">
              <a:rPr lang="en-US" smtClean="0"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038" y="3156857"/>
            <a:ext cx="6494053" cy="1261884"/>
          </a:xfrm>
        </p:spPr>
        <p:txBody>
          <a:bodyPr/>
          <a:lstStyle>
            <a:lvl1pPr>
              <a:lnSpc>
                <a:spcPct val="95000"/>
              </a:lnSpc>
              <a:defRPr sz="4000" i="1" cap="all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82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B2E165-83A8-4DBF-97E4-B8F3018BA3FC}" type="datetime1">
              <a:rPr lang="nl-NL" smtClean="0"/>
              <a:pPr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5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2">
    <p:bg bwMode="gray"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B2E165-83A8-4DBF-97E4-B8F3018BA3FC}" type="datetime1">
              <a:rPr lang="nl-NL" smtClean="0"/>
              <a:pPr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4368210" y="3325170"/>
            <a:ext cx="4775790" cy="1818330"/>
          </a:xfrm>
          <a:custGeom>
            <a:avLst/>
            <a:gdLst/>
            <a:ahLst/>
            <a:cxnLst/>
            <a:rect l="l" t="t" r="r" b="b"/>
            <a:pathLst>
              <a:path w="4775790" h="1818330">
                <a:moveTo>
                  <a:pt x="1211734" y="2"/>
                </a:moveTo>
                <a:cubicBezTo>
                  <a:pt x="1581436" y="2"/>
                  <a:pt x="3609373" y="2"/>
                  <a:pt x="4775790" y="2"/>
                </a:cubicBezTo>
                <a:lnTo>
                  <a:pt x="4775790" y="1818330"/>
                </a:lnTo>
                <a:lnTo>
                  <a:pt x="0" y="1818330"/>
                </a:lnTo>
                <a:cubicBezTo>
                  <a:pt x="98613" y="1305802"/>
                  <a:pt x="200282" y="785217"/>
                  <a:pt x="235643" y="629455"/>
                </a:cubicBezTo>
                <a:cubicBezTo>
                  <a:pt x="311702" y="291885"/>
                  <a:pt x="306631" y="279195"/>
                  <a:pt x="367479" y="187823"/>
                </a:cubicBezTo>
                <a:cubicBezTo>
                  <a:pt x="496779" y="-2536"/>
                  <a:pt x="686927" y="2"/>
                  <a:pt x="1211734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847007" y="3843125"/>
            <a:ext cx="4138863" cy="903837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30000"/>
              </a:lnSpc>
              <a:buFontTx/>
              <a:buNone/>
              <a:defRPr sz="1200">
                <a:solidFill>
                  <a:schemeClr val="bg1"/>
                </a:solidFill>
              </a:defRPr>
            </a:lvl1pPr>
            <a:lvl2pPr marL="179387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358775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538163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261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B2E165-83A8-4DBF-97E4-B8F3018BA3FC}" type="datetime1">
              <a:rPr lang="nl-NL" smtClean="0"/>
              <a:pPr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4368210" y="3325170"/>
            <a:ext cx="4775790" cy="1818330"/>
          </a:xfrm>
          <a:custGeom>
            <a:avLst/>
            <a:gdLst/>
            <a:ahLst/>
            <a:cxnLst/>
            <a:rect l="l" t="t" r="r" b="b"/>
            <a:pathLst>
              <a:path w="4775790" h="1818330">
                <a:moveTo>
                  <a:pt x="1211734" y="2"/>
                </a:moveTo>
                <a:cubicBezTo>
                  <a:pt x="1581436" y="2"/>
                  <a:pt x="3609373" y="2"/>
                  <a:pt x="4775790" y="2"/>
                </a:cubicBezTo>
                <a:lnTo>
                  <a:pt x="4775790" y="1818330"/>
                </a:lnTo>
                <a:lnTo>
                  <a:pt x="0" y="1818330"/>
                </a:lnTo>
                <a:cubicBezTo>
                  <a:pt x="98613" y="1305802"/>
                  <a:pt x="200282" y="785217"/>
                  <a:pt x="235643" y="629455"/>
                </a:cubicBezTo>
                <a:cubicBezTo>
                  <a:pt x="311702" y="291885"/>
                  <a:pt x="306631" y="279195"/>
                  <a:pt x="367479" y="187823"/>
                </a:cubicBezTo>
                <a:cubicBezTo>
                  <a:pt x="496779" y="-2536"/>
                  <a:pt x="686927" y="2"/>
                  <a:pt x="1211734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847007" y="3843125"/>
            <a:ext cx="4138863" cy="903837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30000"/>
              </a:lnSpc>
              <a:buFontTx/>
              <a:buNone/>
              <a:defRPr sz="1200">
                <a:solidFill>
                  <a:schemeClr val="bg1"/>
                </a:solidFill>
              </a:defRPr>
            </a:lvl1pPr>
            <a:lvl2pPr marL="179387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358775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538163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 2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02710"/>
            <a:ext cx="5110166" cy="1940790"/>
          </a:xfrm>
          <a:custGeom>
            <a:avLst/>
            <a:gdLst/>
            <a:ahLst/>
            <a:cxnLst/>
            <a:rect l="l" t="t" r="r" b="b"/>
            <a:pathLst>
              <a:path w="5110166" h="1940790">
                <a:moveTo>
                  <a:pt x="0" y="0"/>
                </a:moveTo>
                <a:lnTo>
                  <a:pt x="914400" y="0"/>
                </a:lnTo>
                <a:lnTo>
                  <a:pt x="914400" y="2"/>
                </a:lnTo>
                <a:cubicBezTo>
                  <a:pt x="2073334" y="2"/>
                  <a:pt x="3563183" y="2"/>
                  <a:pt x="3874814" y="2"/>
                </a:cubicBezTo>
                <a:cubicBezTo>
                  <a:pt x="4399621" y="2"/>
                  <a:pt x="4589769" y="-2536"/>
                  <a:pt x="4719069" y="187823"/>
                </a:cubicBezTo>
                <a:cubicBezTo>
                  <a:pt x="4779917" y="279195"/>
                  <a:pt x="4774846" y="291885"/>
                  <a:pt x="4850905" y="629455"/>
                </a:cubicBezTo>
                <a:cubicBezTo>
                  <a:pt x="4889091" y="797658"/>
                  <a:pt x="5004601" y="1391296"/>
                  <a:pt x="5110166" y="1940790"/>
                </a:cubicBezTo>
                <a:lnTo>
                  <a:pt x="0" y="194079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B2E165-83A8-4DBF-97E4-B8F3018BA3FC}" type="datetime1">
              <a:rPr lang="nl-NL" smtClean="0"/>
              <a:pPr/>
              <a:t>11-2-2022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0C02DE-BBDC-46EC-A93F-AE305D6B15D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1580" y="3671681"/>
            <a:ext cx="4138863" cy="903837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30000"/>
              </a:lnSpc>
              <a:buFontTx/>
              <a:buNone/>
              <a:defRPr sz="1200">
                <a:solidFill>
                  <a:schemeClr val="bg1"/>
                </a:solidFill>
              </a:defRPr>
            </a:lvl1pPr>
            <a:lvl2pPr marL="179387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358775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538163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89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850100" y="724675"/>
            <a:ext cx="4506686" cy="33855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nl-NL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850100" y="1794423"/>
            <a:ext cx="5015450" cy="2786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  <a:p>
            <a:pPr lvl="3"/>
            <a:r>
              <a:rPr lang="nl-NL" noProof="0" dirty="0"/>
              <a:t>Fourth level</a:t>
            </a:r>
          </a:p>
          <a:p>
            <a:pPr lvl="4"/>
            <a:r>
              <a:rPr lang="nl-NL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505200" y="4739763"/>
            <a:ext cx="17130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FDBE21E1-862F-4D97-8C22-0C8B57536F42}" type="datetime1">
              <a:rPr lang="nl-NL" noProof="0" smtClean="0"/>
              <a:t>11-2-2022</a:t>
            </a:fld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610264" y="4739763"/>
            <a:ext cx="30954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31155" y="4739763"/>
            <a:ext cx="3013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160C02DE-BBDC-46EC-A93F-AE305D6B15D3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99429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72" r:id="rId5"/>
    <p:sldLayoutId id="2147483670" r:id="rId6"/>
    <p:sldLayoutId id="2147483669" r:id="rId7"/>
    <p:sldLayoutId id="2147483674" r:id="rId8"/>
    <p:sldLayoutId id="2147483671" r:id="rId9"/>
    <p:sldLayoutId id="2147483668" r:id="rId10"/>
    <p:sldLayoutId id="2147483662" r:id="rId11"/>
    <p:sldLayoutId id="2147483663" r:id="rId12"/>
    <p:sldLayoutId id="2147483664" r:id="rId13"/>
    <p:sldLayoutId id="2147483665" r:id="rId14"/>
    <p:sldLayoutId id="2147483652" r:id="rId15"/>
    <p:sldLayoutId id="2147483666" r:id="rId16"/>
    <p:sldLayoutId id="2147483673" r:id="rId17"/>
    <p:sldLayoutId id="2147483654" r:id="rId18"/>
    <p:sldLayoutId id="2147483667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●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9388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0975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youtube.com/watch?v=8lithnEW8JE" TargetMode="Externa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youtube.com/watch?v=ytAR60EV2Y0" TargetMode="Externa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bql9G-7MBtM" TargetMode="Externa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6" y="320177"/>
            <a:ext cx="4300030" cy="903601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 de gastdocent (deze slide komt niet in beeld in de presentatie, </a:t>
            </a:r>
            <a:br>
              <a:rPr lang="nl-NL" dirty="0"/>
            </a:br>
            <a:r>
              <a:rPr lang="nl-NL" dirty="0"/>
              <a:t>de presentatie start op slide 2):</a:t>
            </a:r>
          </a:p>
          <a:p>
            <a:pPr lvl="1"/>
            <a:r>
              <a:rPr lang="nl-NL" dirty="0"/>
              <a:t>Deze slides zijn een template;</a:t>
            </a:r>
          </a:p>
          <a:p>
            <a:pPr lvl="1"/>
            <a:r>
              <a:rPr lang="nl-NL" dirty="0"/>
              <a:t>Gebruik alleen de slides die je nodig hebt, pas ze aan waar je dat nodig acht, en kopieer de slides die je wilt herhalen en inhoudelijk wilt aanpassen;</a:t>
            </a:r>
          </a:p>
          <a:p>
            <a:pPr lvl="1"/>
            <a:r>
              <a:rPr lang="nl-NL" dirty="0"/>
              <a:t>Op verschillende slides is er ruimte om eigen content toe te voegen, maak hier gebruik van. </a:t>
            </a:r>
          </a:p>
        </p:txBody>
      </p:sp>
    </p:spTree>
    <p:extLst>
      <p:ext uri="{BB962C8B-B14F-4D97-AF65-F5344CB8AC3E}">
        <p14:creationId xmlns:p14="http://schemas.microsoft.com/office/powerpoint/2010/main" val="2737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9" y="2465615"/>
            <a:ext cx="4498827" cy="1792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43" y="4160130"/>
            <a:ext cx="1885950" cy="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0264" y="2215086"/>
            <a:ext cx="4138863" cy="21201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b="1" dirty="0"/>
              <a:t>Wat is transport?</a:t>
            </a:r>
          </a:p>
          <a:p>
            <a:pPr>
              <a:lnSpc>
                <a:spcPct val="100000"/>
              </a:lnSpc>
            </a:pPr>
            <a:r>
              <a:rPr lang="nl-NL" b="1" dirty="0"/>
              <a:t>Wat is logistiek?</a:t>
            </a:r>
          </a:p>
          <a:p>
            <a:pPr>
              <a:lnSpc>
                <a:spcPct val="100000"/>
              </a:lnSpc>
            </a:pPr>
            <a:r>
              <a:rPr lang="nl-NL" b="1" dirty="0"/>
              <a:t>Palletgesprek?</a:t>
            </a:r>
          </a:p>
          <a:p>
            <a:pPr>
              <a:lnSpc>
                <a:spcPct val="100000"/>
              </a:lnSpc>
            </a:pPr>
            <a:r>
              <a:rPr lang="nl-NL" b="1" dirty="0"/>
              <a:t>Wat doe je eigenlijk?</a:t>
            </a:r>
          </a:p>
          <a:p>
            <a:pPr>
              <a:lnSpc>
                <a:spcPct val="100000"/>
              </a:lnSpc>
            </a:pPr>
            <a:r>
              <a:rPr lang="nl-NL" b="1" dirty="0"/>
              <a:t>Een dag op pad</a:t>
            </a:r>
          </a:p>
          <a:p>
            <a:pPr>
              <a:lnSpc>
                <a:spcPct val="100000"/>
              </a:lnSpc>
            </a:pPr>
            <a:r>
              <a:rPr lang="nl-NL" b="1" dirty="0"/>
              <a:t>Soorten transport</a:t>
            </a:r>
          </a:p>
          <a:p>
            <a:pPr>
              <a:lnSpc>
                <a:spcPct val="100000"/>
              </a:lnSpc>
            </a:pPr>
            <a:r>
              <a:rPr lang="nl-NL" b="1" dirty="0"/>
              <a:t>Beroepen</a:t>
            </a:r>
          </a:p>
          <a:p>
            <a:pPr>
              <a:lnSpc>
                <a:spcPct val="100000"/>
              </a:lnSpc>
            </a:pPr>
            <a:r>
              <a:rPr lang="nl-NL" b="1" dirty="0"/>
              <a:t>Wat ga jij doen na je vmbo?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64" y="3543601"/>
            <a:ext cx="1612891" cy="1322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636813"/>
            <a:ext cx="3422173" cy="14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 bwMode="gray"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GASTLES SECTOR TRANSPORT EN LOGISTIEK - VMBO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Transport is het verplaatsen van goederen.</a:t>
            </a:r>
            <a:br>
              <a:rPr lang="nl-NL" dirty="0"/>
            </a:br>
            <a:r>
              <a:rPr lang="nl-NL" dirty="0"/>
              <a:t>Denk aan het bevoorraden van supermarkten, een podium voor een groot festival, een nieuwe speedboot of bouwmateriaal voor een nieuwbouwwijk.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1" y="2491325"/>
            <a:ext cx="3592284" cy="13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6657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42836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42836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1600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1600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GASTLES SECTOR TRANSPORT EN LOGISTIEK - VMBO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Logistiek is slim regelen. De juiste dingen, op de juiste tijd, op de juiste plaats krijgen, in de juiste hoeveelheden voor zo min mogelijk geld.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6" y="1902281"/>
            <a:ext cx="3783988" cy="16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45677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" b="-2646"/>
          <a:stretch/>
        </p:blipFill>
        <p:spPr>
          <a:xfrm>
            <a:off x="0" y="0"/>
            <a:ext cx="3086099" cy="308609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b="12808"/>
          <a:stretch/>
        </p:blipFill>
        <p:spPr>
          <a:xfrm>
            <a:off x="7904860" y="4462463"/>
            <a:ext cx="947931" cy="566737"/>
          </a:xfr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nl-NL"/>
            </a:br>
            <a:br>
              <a:rPr lang="nl-NL"/>
            </a:br>
            <a:r>
              <a:rPr lang="nl-NL"/>
              <a:t> WELKOM IN </a:t>
            </a:r>
            <a:br>
              <a:rPr lang="nl-NL"/>
            </a:br>
            <a:r>
              <a:rPr lang="nl-NL"/>
              <a:t>TRANSPORT EN</a:t>
            </a:r>
            <a:br>
              <a:rPr lang="nl-NL"/>
            </a:br>
            <a:r>
              <a:rPr lang="nl-NL"/>
              <a:t>LOGISTIEK</a:t>
            </a:r>
            <a:endParaRPr lang="nl-NL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4429339" y="3749756"/>
            <a:ext cx="4324494" cy="276807"/>
          </a:xfrm>
        </p:spPr>
        <p:txBody>
          <a:bodyPr/>
          <a:lstStyle/>
          <a:p>
            <a:r>
              <a:rPr lang="nl-NL" dirty="0"/>
              <a:t>XX-MAAND-2019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719">
            <a:off x="5028538" y="521229"/>
            <a:ext cx="623161" cy="4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20016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19211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111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GASTLES SECTOR TRANSPORT EN LOGISTIEK - VMBO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" b="55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GASTLES SECTOR TRANSPORT EN LOGISTIEK - VMBO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07" y="2214103"/>
            <a:ext cx="3184071" cy="18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t="949" r="1663"/>
          <a:stretch/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07" y="2822475"/>
            <a:ext cx="3682568" cy="14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r="600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JE HEFTRUCK-</a:t>
            </a:r>
            <a:br>
              <a:rPr lang="nl-NL"/>
            </a:br>
            <a:r>
              <a:rPr lang="nl-NL"/>
              <a:t>DIPLOMA HALEN?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81" y="1898424"/>
            <a:ext cx="1915421" cy="1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1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r="71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BAASJE SPELEN IN </a:t>
            </a:r>
            <a:br>
              <a:rPr lang="nl-NL"/>
            </a:br>
            <a:r>
              <a:rPr lang="nl-NL"/>
              <a:t>JE EIGEN CABINE?</a:t>
            </a:r>
            <a:endParaRPr lang="nl-N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93" y="399049"/>
            <a:ext cx="1634104" cy="10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r="569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HANDEN UIT JE </a:t>
            </a:r>
            <a:br>
              <a:rPr lang="nl-NL"/>
            </a:br>
            <a:r>
              <a:rPr lang="nl-NL"/>
              <a:t>MOUWEN EN HEEL VEEL LOL MAKEN?</a:t>
            </a:r>
            <a:endParaRPr lang="nl-NL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21" y="2581765"/>
            <a:ext cx="2321699" cy="7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r="657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OF GA JE DIRECT</a:t>
            </a:r>
            <a:br>
              <a:rPr lang="nl-NL"/>
            </a:br>
            <a:r>
              <a:rPr lang="nl-NL"/>
              <a:t>VOOR DIRECTEUR?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5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r="20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 TRANSPORT </a:t>
            </a:r>
            <a:br>
              <a:rPr lang="nl-NL"/>
            </a:br>
            <a:r>
              <a:rPr lang="nl-NL"/>
              <a:t>EN LOGISTIEK REGEL JE HET ZO...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80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Harry Zwaarmakers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47" name="Picture Placeholder 4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r="405"/>
          <a:stretch>
            <a:fillRect/>
          </a:stretch>
        </p:blipFill>
        <p:spPr/>
      </p:pic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BBL Praktijk Begeleider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16" y="3012558"/>
            <a:ext cx="1844390" cy="18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" b="219"/>
          <a:stretch>
            <a:fillRect/>
          </a:stretch>
        </p:blipFill>
        <p:spPr/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1" y="335431"/>
            <a:ext cx="5211063" cy="100351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5631" y="2055678"/>
            <a:ext cx="5445159" cy="20323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b="1" dirty="0"/>
              <a:t>‘s-Ochtends meestal vroeg opstaan</a:t>
            </a:r>
          </a:p>
          <a:p>
            <a:pPr>
              <a:lnSpc>
                <a:spcPct val="100000"/>
              </a:lnSpc>
            </a:pPr>
            <a:r>
              <a:rPr lang="nl-NL" b="1" dirty="0"/>
              <a:t>Iedere dag krijgt de chauffeur van de planner zijn opdracht</a:t>
            </a:r>
          </a:p>
          <a:p>
            <a:pPr>
              <a:lnSpc>
                <a:spcPct val="100000"/>
              </a:lnSpc>
            </a:pPr>
            <a:r>
              <a:rPr lang="nl-NL" b="1" dirty="0"/>
              <a:t>Hij laadt zijn vrachtwagen voor 1 of meerdere adressen</a:t>
            </a:r>
          </a:p>
          <a:p>
            <a:pPr>
              <a:lnSpc>
                <a:spcPct val="100000"/>
              </a:lnSpc>
            </a:pPr>
            <a:r>
              <a:rPr lang="nl-NL" b="1" dirty="0"/>
              <a:t>Voor vertrek altijd de auto controleren: banden, oliepeil, </a:t>
            </a:r>
          </a:p>
          <a:p>
            <a:pPr>
              <a:lnSpc>
                <a:spcPct val="100000"/>
              </a:lnSpc>
            </a:pPr>
            <a:r>
              <a:rPr lang="nl-NL" b="1" dirty="0"/>
              <a:t>voldoende brandstof, container in orde, papieren etc. </a:t>
            </a:r>
          </a:p>
          <a:p>
            <a:pPr>
              <a:lnSpc>
                <a:spcPct val="100000"/>
              </a:lnSpc>
            </a:pPr>
            <a:r>
              <a:rPr lang="nl-NL" b="1" dirty="0"/>
              <a:t>en de digitale tachograaf niet vergeten! </a:t>
            </a:r>
          </a:p>
          <a:p>
            <a:pPr>
              <a:lnSpc>
                <a:spcPct val="100000"/>
              </a:lnSpc>
            </a:pPr>
            <a:endParaRPr lang="nl-NL" b="1" dirty="0"/>
          </a:p>
          <a:p>
            <a:pPr marL="0" indent="0">
              <a:lnSpc>
                <a:spcPct val="100000"/>
              </a:lnSpc>
              <a:buNone/>
            </a:pPr>
            <a:r>
              <a:rPr lang="nl-NL" b="1" dirty="0"/>
              <a:t>En dan met de vrachtwagen op weg naar de klant.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5631" y="1134713"/>
            <a:ext cx="4506686" cy="769441"/>
          </a:xfrm>
        </p:spPr>
        <p:txBody>
          <a:bodyPr/>
          <a:lstStyle/>
          <a:p>
            <a:br>
              <a:rPr lang="nl-NL" sz="2200" b="0" dirty="0"/>
            </a:br>
            <a:r>
              <a:rPr lang="nl-NL" sz="2200" dirty="0"/>
              <a:t>Als vrachtwagenchauffeur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37" y="3061607"/>
            <a:ext cx="1960789" cy="12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3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Ronnie\Desktop\STL\foto16.jpg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73" y="2711452"/>
            <a:ext cx="3298370" cy="11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3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Vrachtwagen met trailer:  400.000,-</a:t>
            </a:r>
            <a:br>
              <a:rPr lang="nl-NL"/>
            </a:br>
            <a:r>
              <a:rPr lang="nl-NL"/>
              <a:t>Lading: van  1.000 tot  1.000.000,-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73" y="2711452"/>
            <a:ext cx="3298370" cy="11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2787725"/>
            <a:ext cx="4212773" cy="126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97208"/>
            <a:ext cx="4947557" cy="1382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248420"/>
            <a:ext cx="1134835" cy="8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" y="628649"/>
            <a:ext cx="3698421" cy="36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64" y="258466"/>
            <a:ext cx="3880310" cy="149906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757632" y="2012288"/>
            <a:ext cx="4138863" cy="2241311"/>
          </a:xfrm>
        </p:spPr>
        <p:txBody>
          <a:bodyPr/>
          <a:lstStyle/>
          <a:p>
            <a:r>
              <a:rPr lang="nl-NL" b="1" dirty="0"/>
              <a:t>Verslapen</a:t>
            </a:r>
          </a:p>
          <a:p>
            <a:r>
              <a:rPr lang="nl-NL" b="1" dirty="0"/>
              <a:t>Pech</a:t>
            </a:r>
          </a:p>
          <a:p>
            <a:r>
              <a:rPr lang="nl-NL" b="1" dirty="0"/>
              <a:t>Klapband</a:t>
            </a:r>
          </a:p>
          <a:p>
            <a:r>
              <a:rPr lang="nl-NL" b="1" dirty="0"/>
              <a:t>Kortsluiting chassis</a:t>
            </a:r>
          </a:p>
          <a:p>
            <a:r>
              <a:rPr lang="nl-NL" b="1" dirty="0"/>
              <a:t>Kapotte verlichting</a:t>
            </a:r>
          </a:p>
          <a:p>
            <a:r>
              <a:rPr lang="nl-NL" b="1" dirty="0"/>
              <a:t>Maximum rijtijd…. PAUZE!</a:t>
            </a:r>
          </a:p>
          <a:p>
            <a:r>
              <a:rPr lang="nl-NL" b="1" dirty="0"/>
              <a:t>Schade lading /aut</a:t>
            </a: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idx="13"/>
          </p:nvPr>
        </p:nvSpPr>
        <p:spPr>
          <a:xfrm>
            <a:off x="6463452" y="1265619"/>
            <a:ext cx="2851904" cy="2988610"/>
          </a:xfrm>
        </p:spPr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9101D98-012F-410C-96C7-D0B725D33C22}"/>
              </a:ext>
            </a:extLst>
          </p:cNvPr>
          <p:cNvSpPr txBox="1"/>
          <p:nvPr/>
        </p:nvSpPr>
        <p:spPr>
          <a:xfrm>
            <a:off x="1411695" y="3718560"/>
            <a:ext cx="3373833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https://www.youtube.com/watch?v=8lithnEW8JE 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EF0372-543F-48D7-B19B-F1E86979D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>
            <a:hlinkClick r:id="rId2"/>
            <a:extLst>
              <a:ext uri="{FF2B5EF4-FFF2-40B4-BE49-F238E27FC236}">
                <a16:creationId xmlns:a16="http://schemas.microsoft.com/office/drawing/2014/main" id="{B14BEB67-B50A-4016-8B05-36BC8BA26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10" y="1199632"/>
            <a:ext cx="4470400" cy="236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0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b="467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Heb je een idee? Roep maar...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Soorten transport?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99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326761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idx="13"/>
          </p:nvPr>
        </p:nvSpPr>
        <p:spPr/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Naam + leeftijd</a:t>
            </a:r>
          </a:p>
          <a:p>
            <a:r>
              <a:rPr lang="nl-NL" dirty="0"/>
              <a:t>Gezinssituatie</a:t>
            </a:r>
          </a:p>
          <a:p>
            <a:r>
              <a:rPr lang="nl-NL" dirty="0"/>
              <a:t>Functie</a:t>
            </a:r>
          </a:p>
          <a:p>
            <a:r>
              <a:rPr lang="nl-NL" dirty="0"/>
              <a:t>Bedrijf</a:t>
            </a:r>
          </a:p>
          <a:p>
            <a:r>
              <a:rPr lang="nl-NL" dirty="0"/>
              <a:t>Hobbies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20" y="2563584"/>
            <a:ext cx="2432957" cy="24329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3" y="506185"/>
            <a:ext cx="3059134" cy="9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15783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18617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/>
          </p:nvPr>
        </p:nvSpPr>
        <p:spPr/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3945" y="2387084"/>
            <a:ext cx="241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 gastdocent</a:t>
            </a:r>
          </a:p>
        </p:txBody>
      </p:sp>
    </p:spTree>
    <p:extLst>
      <p:ext uri="{BB962C8B-B14F-4D97-AF65-F5344CB8AC3E}">
        <p14:creationId xmlns:p14="http://schemas.microsoft.com/office/powerpoint/2010/main" val="41327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b="467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Afvalstoffentransport</a:t>
            </a:r>
          </a:p>
          <a:p>
            <a:r>
              <a:rPr lang="nl-NL"/>
              <a:t>Agrarisch vervoer</a:t>
            </a:r>
          </a:p>
          <a:p>
            <a:r>
              <a:rPr lang="nl-NL"/>
              <a:t>Autotransport</a:t>
            </a:r>
          </a:p>
          <a:p>
            <a:r>
              <a:rPr lang="nl-NL"/>
              <a:t>Bouwmaterialenvervoer</a:t>
            </a:r>
          </a:p>
          <a:p>
            <a:r>
              <a:rPr lang="nl-NL"/>
              <a:t>Distributievervoer</a:t>
            </a:r>
          </a:p>
          <a:p>
            <a:r>
              <a:rPr lang="nl-NL"/>
              <a:t>Exceptioneel transport</a:t>
            </a:r>
          </a:p>
          <a:p>
            <a:r>
              <a:rPr lang="nl-NL"/>
              <a:t>Internationaal transport</a:t>
            </a:r>
          </a:p>
          <a:p>
            <a:r>
              <a:rPr lang="nl-NL"/>
              <a:t>Kiepautotransport</a:t>
            </a:r>
          </a:p>
          <a:p>
            <a:r>
              <a:rPr lang="nl-NL"/>
              <a:t>Levensmiddelendistributie</a:t>
            </a:r>
          </a:p>
          <a:p>
            <a:r>
              <a:rPr lang="nl-NL"/>
              <a:t>Geconditioneerd- en sierteeltvervoer</a:t>
            </a:r>
          </a:p>
          <a:p>
            <a:r>
              <a:rPr lang="nl-NL"/>
              <a:t>Tank- en silovervoer</a:t>
            </a:r>
          </a:p>
          <a:p>
            <a:r>
              <a:rPr lang="nl-NL"/>
              <a:t>Verhuisvervoer</a:t>
            </a:r>
          </a:p>
          <a:p>
            <a:r>
              <a:rPr lang="nl-NL"/>
              <a:t>Winkeldistributie</a:t>
            </a:r>
          </a:p>
          <a:p>
            <a:r>
              <a:rPr lang="nl-NL"/>
              <a:t>Zeecontainertransport</a:t>
            </a:r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Soorten transport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71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/>
          </p:nvPr>
        </p:nvSpPr>
        <p:spPr/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Werktijden en salaris</a:t>
            </a:r>
          </a:p>
        </p:txBody>
      </p:sp>
    </p:spTree>
    <p:extLst>
      <p:ext uri="{BB962C8B-B14F-4D97-AF65-F5344CB8AC3E}">
        <p14:creationId xmlns:p14="http://schemas.microsoft.com/office/powerpoint/2010/main" val="27934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idx="13"/>
          </p:nvPr>
        </p:nvSpPr>
        <p:spPr>
          <a:xfrm>
            <a:off x="6463452" y="1265619"/>
            <a:ext cx="2851904" cy="2988610"/>
          </a:xfrm>
        </p:spPr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9101D98-012F-410C-96C7-D0B725D33C22}"/>
              </a:ext>
            </a:extLst>
          </p:cNvPr>
          <p:cNvSpPr txBox="1"/>
          <p:nvPr/>
        </p:nvSpPr>
        <p:spPr>
          <a:xfrm>
            <a:off x="1411695" y="3718560"/>
            <a:ext cx="3373833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https://www.youtube.com/watch?v=ytAR60EV2Y0 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EF0372-543F-48D7-B19B-F1E86979D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C9195FEE-BD7D-418F-8AA5-D38D38789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57" y="1182747"/>
            <a:ext cx="4571533" cy="23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8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Heb je een idee? Roep maar...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b="0" dirty="0"/>
            </a:br>
            <a:r>
              <a:rPr lang="nl-NL" dirty="0"/>
              <a:t>Beroepen in logistiek</a:t>
            </a:r>
          </a:p>
        </p:txBody>
      </p:sp>
    </p:spTree>
    <p:extLst>
      <p:ext uri="{BB962C8B-B14F-4D97-AF65-F5344CB8AC3E}">
        <p14:creationId xmlns:p14="http://schemas.microsoft.com/office/powerpoint/2010/main" val="293329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28195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0262" y="2387084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7592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/>
          </p:nvPr>
        </p:nvSpPr>
        <p:spPr/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3945" y="2387084"/>
            <a:ext cx="241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Voorbeeld gastdocent</a:t>
            </a:r>
          </a:p>
        </p:txBody>
      </p:sp>
    </p:spTree>
    <p:extLst>
      <p:ext uri="{BB962C8B-B14F-4D97-AF65-F5344CB8AC3E}">
        <p14:creationId xmlns:p14="http://schemas.microsoft.com/office/powerpoint/2010/main" val="1059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idx="13"/>
          </p:nvPr>
        </p:nvSpPr>
        <p:spPr>
          <a:xfrm>
            <a:off x="6463452" y="1265619"/>
            <a:ext cx="2851904" cy="2988610"/>
          </a:xfrm>
        </p:spPr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pic>
        <p:nvPicPr>
          <p:cNvPr id="5" name="Tijdelijke aanduiding voor inhoud 4">
            <a:hlinkClick r:id="rId2"/>
            <a:extLst>
              <a:ext uri="{FF2B5EF4-FFF2-40B4-BE49-F238E27FC236}">
                <a16:creationId xmlns:a16="http://schemas.microsoft.com/office/drawing/2014/main" id="{FD6354A6-DF55-431E-8676-8DBAE85C7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1695" y="1533525"/>
            <a:ext cx="3872684" cy="2032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9101D98-012F-410C-96C7-D0B725D33C22}"/>
              </a:ext>
            </a:extLst>
          </p:cNvPr>
          <p:cNvSpPr txBox="1"/>
          <p:nvPr/>
        </p:nvSpPr>
        <p:spPr>
          <a:xfrm>
            <a:off x="1411695" y="3718560"/>
            <a:ext cx="3373833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1000" dirty="0">
                <a:hlinkClick r:id="rId2"/>
              </a:rPr>
              <a:t>https://www.youtube.com/watch?v=bql9G-7MBtM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82901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Logistiek medewerker</a:t>
            </a:r>
            <a:endParaRPr lang="nl-NL" dirty="0"/>
          </a:p>
          <a:p>
            <a:r>
              <a:rPr lang="nl-NL" b="1" dirty="0"/>
              <a:t>HR</a:t>
            </a:r>
            <a:endParaRPr lang="nl-NL" dirty="0"/>
          </a:p>
          <a:p>
            <a:r>
              <a:rPr lang="nl-NL" b="1" dirty="0"/>
              <a:t>Heftruckchauffeur</a:t>
            </a:r>
            <a:endParaRPr lang="nl-NL" dirty="0"/>
          </a:p>
          <a:p>
            <a:r>
              <a:rPr lang="nl-NL" b="1" dirty="0"/>
              <a:t>Reachtruckchauffeur</a:t>
            </a:r>
            <a:endParaRPr lang="nl-NL" dirty="0"/>
          </a:p>
          <a:p>
            <a:r>
              <a:rPr lang="nl-NL" b="1" dirty="0"/>
              <a:t>Orderpicker</a:t>
            </a:r>
            <a:endParaRPr lang="nl-NL" dirty="0"/>
          </a:p>
          <a:p>
            <a:r>
              <a:rPr lang="nl-NL" b="1" dirty="0"/>
              <a:t>IT</a:t>
            </a:r>
            <a:endParaRPr lang="nl-NL" dirty="0"/>
          </a:p>
          <a:p>
            <a:r>
              <a:rPr lang="nl-NL" b="1" dirty="0"/>
              <a:t>Teamleider</a:t>
            </a:r>
            <a:endParaRPr lang="nl-NL" dirty="0"/>
          </a:p>
          <a:p>
            <a:r>
              <a:rPr lang="nl-NL" b="1" dirty="0"/>
              <a:t>Planner</a:t>
            </a:r>
            <a:endParaRPr lang="nl-NL" dirty="0"/>
          </a:p>
          <a:p>
            <a:r>
              <a:rPr lang="nl-NL" b="1" dirty="0"/>
              <a:t>Warehouse manager</a:t>
            </a:r>
            <a:endParaRPr lang="nl-NL" dirty="0"/>
          </a:p>
          <a:p>
            <a:r>
              <a:rPr lang="nl-NL" b="1" dirty="0"/>
              <a:t>Gastdocent</a:t>
            </a:r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b="0" dirty="0"/>
            </a:br>
            <a:r>
              <a:rPr lang="nl-NL" dirty="0"/>
              <a:t>Beroepen in logistiek</a:t>
            </a:r>
          </a:p>
        </p:txBody>
      </p:sp>
    </p:spTree>
    <p:extLst>
      <p:ext uri="{BB962C8B-B14F-4D97-AF65-F5344CB8AC3E}">
        <p14:creationId xmlns:p14="http://schemas.microsoft.com/office/powerpoint/2010/main" val="5247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/>
          </p:nvPr>
        </p:nvSpPr>
        <p:spPr/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Werktijden en salaris</a:t>
            </a:r>
          </a:p>
        </p:txBody>
      </p:sp>
    </p:spTree>
    <p:extLst>
      <p:ext uri="{BB962C8B-B14F-4D97-AF65-F5344CB8AC3E}">
        <p14:creationId xmlns:p14="http://schemas.microsoft.com/office/powerpoint/2010/main" val="20335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" b="477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Je ziet het, in transport en logistiek kan je alle kanten uit.</a:t>
            </a:r>
            <a:br>
              <a:rPr lang="nl-NL" dirty="0"/>
            </a:br>
            <a:r>
              <a:rPr lang="nl-NL" b="1" dirty="0"/>
              <a:t>Met de opleiding die je nu doet, kan je echt worden wat je wil.</a:t>
            </a:r>
            <a:br>
              <a:rPr lang="nl-NL" dirty="0"/>
            </a:br>
            <a:r>
              <a:rPr lang="nl-NL" b="1" dirty="0"/>
              <a:t>Het vmbo is de ideale vooropleiding voor een BBL-traject.</a:t>
            </a:r>
            <a:br>
              <a:rPr lang="nl-NL" dirty="0"/>
            </a:br>
            <a:r>
              <a:rPr lang="nl-NL" b="1" dirty="0"/>
              <a:t>Met 4 dagen werken en 1 dag naar school verdien je meteen nahet vmbo een goed salaris en heb je voor je het weet je mbo-diploma</a:t>
            </a:r>
            <a:br>
              <a:rPr lang="nl-NL" dirty="0"/>
            </a:br>
            <a:r>
              <a:rPr lang="nl-NL" b="1" dirty="0"/>
              <a:t>op zak!</a:t>
            </a:r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b="0" dirty="0"/>
            </a:br>
            <a:br>
              <a:rPr lang="nl-NL" b="0" dirty="0"/>
            </a:br>
            <a:r>
              <a:rPr lang="nl-NL" dirty="0"/>
              <a:t>Wat ga jij doen na je vmbo?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69" y="2816679"/>
            <a:ext cx="2028923" cy="16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9" y="2334342"/>
            <a:ext cx="2799900" cy="10557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3"/>
          </p:nvPr>
        </p:nvSpPr>
        <p:spPr/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GASTLES SECTOR TRANSPORT EN LOGISTIEK - VMBO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Transportbedrijf x</a:t>
            </a:r>
          </a:p>
          <a:p>
            <a:r>
              <a:rPr lang="nl-NL" dirty="0"/>
              <a:t>Wij rijden containers van en naar de haven</a:t>
            </a:r>
          </a:p>
          <a:p>
            <a:r>
              <a:rPr lang="nl-NL" dirty="0"/>
              <a:t>Wij hebben 15 vrachtwagens</a:t>
            </a:r>
          </a:p>
          <a:p>
            <a:r>
              <a:rPr lang="nl-NL" dirty="0"/>
              <a:t>17 chauffeurs (waarvan één vrouw)</a:t>
            </a:r>
          </a:p>
          <a:p>
            <a:r>
              <a:rPr lang="nl-NL" dirty="0"/>
              <a:t>Zelf ben ik bijna 40 jaar werkzaam in transport geweest: </a:t>
            </a:r>
          </a:p>
          <a:p>
            <a:pPr lvl="1"/>
            <a:r>
              <a:rPr lang="nl-NL" dirty="0"/>
              <a:t>Assistent directie, administratie en organisatie</a:t>
            </a:r>
          </a:p>
          <a:p>
            <a:pPr lvl="1"/>
            <a:r>
              <a:rPr lang="nl-NL" dirty="0"/>
              <a:t>Groot rijbewijs sinds 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5750" y="2006354"/>
            <a:ext cx="1412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tx2"/>
                </a:solidFill>
              </a:rPr>
              <a:t>In dit kader kan de gastlesdocent zelf een foto invoegen van zijn/haar bedrijf.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3" y="454814"/>
            <a:ext cx="3735328" cy="90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5" y="2620736"/>
            <a:ext cx="2261506" cy="226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GASTLES SECTOR TRANSPORT EN LOGISTIEK - VMBO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Vroeger werd alles met de fiets, paard </a:t>
            </a:r>
            <a:br>
              <a:rPr lang="nl-NL"/>
            </a:br>
            <a:r>
              <a:rPr lang="nl-NL"/>
              <a:t>of auto gebracht. Tegenwoordig denken we </a:t>
            </a:r>
            <a:br>
              <a:rPr lang="nl-NL"/>
            </a:br>
            <a:r>
              <a:rPr lang="nl-NL"/>
              <a:t>na over drones en zelfrijdende vrachtwagens. 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4" y="419100"/>
            <a:ext cx="842783" cy="640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2659062"/>
            <a:ext cx="3256190" cy="113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GASTLES SECTOR TRANSPORT EN LOGISTIEK - VMBO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Vroeger werd alles met de hand geladen en bezorgd.</a:t>
            </a:r>
            <a:br>
              <a:rPr lang="nl-NL" dirty="0"/>
            </a:br>
            <a:r>
              <a:rPr lang="nl-NL" dirty="0"/>
              <a:t>Tegenwoordig gaat alles razendsnel.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2" y="2066809"/>
            <a:ext cx="3869871" cy="173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GASTLES SECTOR TRANSPORT EN LOGISTIEK - VMBO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Vroeger kwam alles van dichtbij. Tegenwoordig </a:t>
            </a:r>
            <a:br>
              <a:rPr lang="nl-NL" dirty="0"/>
            </a:br>
            <a:r>
              <a:rPr lang="nl-NL" dirty="0"/>
              <a:t>halen we spullen binnen een dag uit de verste</a:t>
            </a:r>
            <a:br>
              <a:rPr lang="nl-NL" dirty="0"/>
            </a:br>
            <a:r>
              <a:rPr lang="nl-NL" dirty="0"/>
              <a:t>uithoeken van de wereld...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2659062"/>
            <a:ext cx="3256190" cy="1137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9" y="432864"/>
            <a:ext cx="1445078" cy="6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Custom 663">
      <a:dk1>
        <a:srgbClr val="005288"/>
      </a:dk1>
      <a:lt1>
        <a:sysClr val="window" lastClr="FFFFFF"/>
      </a:lt1>
      <a:dk2>
        <a:srgbClr val="000000"/>
      </a:dk2>
      <a:lt2>
        <a:srgbClr val="E5F7FD"/>
      </a:lt2>
      <a:accent1>
        <a:srgbClr val="00AEEF"/>
      </a:accent1>
      <a:accent2>
        <a:srgbClr val="8ED8F8"/>
      </a:accent2>
      <a:accent3>
        <a:srgbClr val="F7941E"/>
      </a:accent3>
      <a:accent4>
        <a:srgbClr val="F15A29"/>
      </a:accent4>
      <a:accent5>
        <a:srgbClr val="C4889E"/>
      </a:accent5>
      <a:accent6>
        <a:srgbClr val="F79A71"/>
      </a:accent6>
      <a:hlink>
        <a:srgbClr val="00AEEF"/>
      </a:hlink>
      <a:folHlink>
        <a:srgbClr val="00AEE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FFFF00"/>
        </a:solidFill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1031</Words>
  <Application>Microsoft Office PowerPoint</Application>
  <PresentationFormat>Diavoorstelling (16:9)</PresentationFormat>
  <Paragraphs>165</Paragraphs>
  <Slides>53</Slides>
  <Notes>5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58" baseType="lpstr">
      <vt:lpstr>Arial</vt:lpstr>
      <vt:lpstr>Calibri</vt:lpstr>
      <vt:lpstr>Segoe UI</vt:lpstr>
      <vt:lpstr>Ubuntu</vt:lpstr>
      <vt:lpstr>Office Theme</vt:lpstr>
      <vt:lpstr>PowerPoint-presentatie</vt:lpstr>
      <vt:lpstr>   WELKOM IN  TRANSPORT EN LOGISTIEK</vt:lpstr>
      <vt:lpstr>Harry Zwaarmakers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JE HEFTRUCK- DIPLOMA HALEN?</vt:lpstr>
      <vt:lpstr>BAASJE SPELEN IN  JE EIGEN CABINE?</vt:lpstr>
      <vt:lpstr>HANDEN UIT JE  MOUWEN EN HEEL VEEL LOL MAKEN?</vt:lpstr>
      <vt:lpstr>OF GA JE DIRECT VOOR DIRECTEUR?</vt:lpstr>
      <vt:lpstr>IN TRANSPORT  EN LOGISTIEK REGEL JE HET ZO...</vt:lpstr>
      <vt:lpstr> Als vrachtwagenchauffeur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Soorten transport?</vt:lpstr>
      <vt:lpstr>PowerPoint-presentatie</vt:lpstr>
      <vt:lpstr>PowerPoint-presentatie</vt:lpstr>
      <vt:lpstr>PowerPoint-presentatie</vt:lpstr>
      <vt:lpstr>PowerPoint-presentatie</vt:lpstr>
      <vt:lpstr> Soorten transport</vt:lpstr>
      <vt:lpstr> Werktijden en salaris</vt:lpstr>
      <vt:lpstr>PowerPoint-presentatie</vt:lpstr>
      <vt:lpstr> Beroepen in logistiek</vt:lpstr>
      <vt:lpstr>PowerPoint-presentatie</vt:lpstr>
      <vt:lpstr>PowerPoint-presentatie</vt:lpstr>
      <vt:lpstr>PowerPoint-presentatie</vt:lpstr>
      <vt:lpstr> Beroepen in logistiek</vt:lpstr>
      <vt:lpstr> Werktijden en salaris</vt:lpstr>
      <vt:lpstr>  Wat ga jij doen na je vmbo?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Ronnie</dc:creator>
  <cp:lastModifiedBy>Amparo Eisden</cp:lastModifiedBy>
  <cp:revision>202</cp:revision>
  <dcterms:created xsi:type="dcterms:W3CDTF">2018-08-23T09:25:39Z</dcterms:created>
  <dcterms:modified xsi:type="dcterms:W3CDTF">2022-02-11T14:21:26Z</dcterms:modified>
</cp:coreProperties>
</file>