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7"/>
  </p:notesMasterIdLst>
  <p:handoutMasterIdLst>
    <p:handoutMasterId r:id="rId18"/>
  </p:handoutMasterIdLst>
  <p:sldIdLst>
    <p:sldId id="288" r:id="rId6"/>
    <p:sldId id="325" r:id="rId7"/>
    <p:sldId id="291" r:id="rId8"/>
    <p:sldId id="384" r:id="rId9"/>
    <p:sldId id="368" r:id="rId10"/>
    <p:sldId id="372" r:id="rId11"/>
    <p:sldId id="383" r:id="rId12"/>
    <p:sldId id="373" r:id="rId13"/>
    <p:sldId id="386" r:id="rId14"/>
    <p:sldId id="385" r:id="rId15"/>
    <p:sldId id="378" r:id="rId16"/>
  </p:sldIdLst>
  <p:sldSz cx="9144000" cy="6858000" type="screen4x3"/>
  <p:notesSz cx="6783388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81405D-E801-415D-83CE-26907876DC1D}" v="10" dt="2026-05-13T12:30:59.498"/>
    <p1510:client id="{B879CCC9-95EC-4672-A774-3514F6361072}" v="13" dt="2026-05-13T11:22:44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4660"/>
  </p:normalViewPr>
  <p:slideViewPr>
    <p:cSldViewPr>
      <p:cViewPr varScale="1">
        <p:scale>
          <a:sx n="105" d="100"/>
          <a:sy n="105" d="100"/>
        </p:scale>
        <p:origin x="18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D669D-095B-4C37-95CA-80F05E55FD3A}" type="datetimeFigureOut">
              <a:rPr lang="nl-NL" smtClean="0"/>
              <a:t>15-5-2026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BEB39-2C0C-4E70-A530-8B0B87AC856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034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C2EEF-CD7B-4B51-BF7A-AB0BE5B2ACEA}" type="datetimeFigureOut">
              <a:rPr lang="nl-NL" smtClean="0"/>
              <a:t>15-5-2026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7863" y="4776788"/>
            <a:ext cx="5427662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1750" y="942975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90CCB-460D-41C6-96F0-96D4936F731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2922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0952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406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0865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751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034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90CCB-460D-41C6-96F0-96D4936F731B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1907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90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111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CDED1-E3BA-4908-87F4-85698DD1CDDE}" type="datetimeFigureOut">
              <a:rPr lang="nl-NL">
                <a:solidFill>
                  <a:prstClr val="black"/>
                </a:solidFill>
              </a:rPr>
              <a:pPr/>
              <a:t>15-5-2026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BFD5D7F-56A4-4FAE-BF0A-D0F6AFDC5631}" type="slidenum">
              <a:rPr lang="nl-NL">
                <a:solidFill>
                  <a:prstClr val="black"/>
                </a:solidFill>
              </a:rPr>
              <a:pPr/>
              <a:t>‹#›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79563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28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71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9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02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52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01EA73-7144-354F-B73E-4A16740E2467}" type="datetimeFigureOut">
              <a:rPr lang="en-US">
                <a:solidFill>
                  <a:prstClr val="black"/>
                </a:solidFill>
              </a:rPr>
              <a:pPr/>
              <a:t>5/15/2026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D53D04-3D68-E141-AE92-E8C31F3387A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9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Master </a:t>
            </a:r>
            <a:r>
              <a:rPr lang="nl-NL" dirty="0" err="1"/>
              <a:t>title</a:t>
            </a:r>
            <a:r>
              <a:rPr lang="nl-NL" dirty="0"/>
              <a:t> </a:t>
            </a:r>
            <a:r>
              <a:rPr lang="nl-NL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Master </a:t>
            </a:r>
            <a:r>
              <a:rPr lang="nl-NL" dirty="0" err="1"/>
              <a:t>text</a:t>
            </a:r>
            <a:r>
              <a:rPr lang="nl-NL" dirty="0"/>
              <a:t> </a:t>
            </a:r>
            <a:r>
              <a:rPr lang="nl-NL" dirty="0" err="1"/>
              <a:t>styles</a:t>
            </a:r>
            <a:endParaRPr lang="nl-NL" dirty="0"/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  <a:endParaRPr lang="en-US" dirty="0"/>
          </a:p>
        </p:txBody>
      </p:sp>
      <p:pic>
        <p:nvPicPr>
          <p:cNvPr id="16" name="Picture 212" descr="legaltree_brief_kleu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948264" y="188640"/>
            <a:ext cx="1896384" cy="636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397566"/>
            <a:ext cx="9251504" cy="48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1143000"/>
          </a:xfrm>
        </p:spPr>
        <p:txBody>
          <a:bodyPr>
            <a:noAutofit/>
          </a:bodyPr>
          <a:lstStyle/>
          <a:p>
            <a:br>
              <a:rPr lang="nl-NL" sz="4000" dirty="0"/>
            </a:br>
            <a:br>
              <a:rPr lang="nl-NL" sz="2800" dirty="0"/>
            </a:br>
            <a:br>
              <a:rPr lang="nl-NL" sz="2800" dirty="0">
                <a:solidFill>
                  <a:schemeClr val="tx2"/>
                </a:solidFill>
              </a:rPr>
            </a:br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Masterclass </a:t>
            </a:r>
            <a:b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 te doen na een arbeidsongeval? </a:t>
            </a:r>
            <a:b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Veiligheidsdag</a:t>
            </a:r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b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NL" sz="4000" b="1" i="1" dirty="0"/>
            </a:br>
            <a:br>
              <a:rPr lang="nl-NL" sz="4000" b="1" i="1" dirty="0"/>
            </a:br>
            <a:endParaRPr lang="nl-NL" sz="1400" b="1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1835696" y="4941168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Elisa Benhaim</a:t>
            </a:r>
          </a:p>
          <a:p>
            <a:pPr algn="ctr"/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Advocaat</a:t>
            </a:r>
          </a:p>
        </p:txBody>
      </p:sp>
    </p:spTree>
    <p:extLst>
      <p:ext uri="{BB962C8B-B14F-4D97-AF65-F5344CB8AC3E}">
        <p14:creationId xmlns:p14="http://schemas.microsoft.com/office/powerpoint/2010/main" val="1145119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6C31B-F2FE-AE7C-5DB2-A74C2B7C9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3936"/>
            <a:ext cx="8229600" cy="114300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nl-NL" sz="3100" b="1" dirty="0"/>
            </a:br>
            <a:r>
              <a:rPr lang="nl-NL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Verschil met het traject bij een verkeersongeval</a:t>
            </a:r>
            <a:br>
              <a:rPr lang="nl-NL" sz="3200" dirty="0"/>
            </a:br>
            <a:endParaRPr lang="nl-NL" sz="3100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0AE8EF-C214-FC15-A708-FF0AC5272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Verkeersongeval richt zich op de individuele chauffeur en niet op het bedrijf. </a:t>
            </a:r>
          </a:p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Onderzoek wordt uitgevoerd door de (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verkeers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)politie en niet de NLA.</a:t>
            </a:r>
          </a:p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Chauffeur veelal verdachte van art. 6 WVW</a:t>
            </a:r>
          </a:p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Telefoon chauffeur wordt direct na ongeval in beslag genomen door de politie. </a:t>
            </a:r>
          </a:p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Belang van advocaat bij eerste verhoor.</a:t>
            </a:r>
          </a:p>
          <a:p>
            <a:pPr>
              <a:lnSpc>
                <a:spcPct val="90000"/>
              </a:lnSpc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Belangrijk dat chauffeurs eventueel de naam van de advocaat paraat hebben. </a:t>
            </a:r>
          </a:p>
          <a:p>
            <a:pPr>
              <a:lnSpc>
                <a:spcPct val="90000"/>
              </a:lnSpc>
            </a:pPr>
            <a:endParaRPr lang="nl-NL" sz="1800" dirty="0"/>
          </a:p>
        </p:txBody>
      </p:sp>
      <p:pic>
        <p:nvPicPr>
          <p:cNvPr id="4" name="Afbeelding 3" descr="De verkeerspolitie doet onderzoek naar de toedracht van het ongeval op de A4.">
            <a:extLst>
              <a:ext uri="{FF2B5EF4-FFF2-40B4-BE49-F238E27FC236}">
                <a16:creationId xmlns:a16="http://schemas.microsoft.com/office/drawing/2014/main" id="{91C65F48-E88B-9CB2-101A-B659021D2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515299"/>
            <a:ext cx="4038600" cy="26957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657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Vragen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18288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Voor vragen kunt u altijd bellen of mailen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Elisa.benhaim@legaltree.nl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06 - 18323900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B8DE33D-9596-6A2D-FEE3-15495D5A60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9917" b="15279"/>
          <a:stretch>
            <a:fillRect/>
          </a:stretch>
        </p:blipFill>
        <p:spPr>
          <a:xfrm>
            <a:off x="4860032" y="1599435"/>
            <a:ext cx="4038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948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3256" y="376563"/>
            <a:ext cx="8229600" cy="778098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Inleiding</a:t>
            </a:r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453256" y="1154661"/>
            <a:ext cx="8229600" cy="510243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Elisa Benhaim circa 16 jaar werkzaam als strafrecht advocaat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Advocaat (bijzonder) strafrecht; d.w.z. vaak strafrecht voor bedrijven en werknemers van die bedrijven. 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O.a. gespecialiseerd in: arbeidsongevallen, incidenten, emissies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Verkeersstrafrecht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Milieustrafrecht 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EVOA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Vervoer gevaarlijke stoffen</a:t>
            </a:r>
          </a:p>
          <a:p>
            <a:pPr>
              <a:spcBef>
                <a:spcPts val="0"/>
              </a:spcBef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Fraude </a:t>
            </a:r>
          </a:p>
          <a:p>
            <a:pPr marL="0" indent="0">
              <a:buNone/>
              <a:defRPr/>
            </a:pPr>
            <a:endParaRPr lang="nl-NL" alt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>
              <a:buFont typeface="Wingdings" panose="05000000000000000000" pitchFamily="2" charset="2"/>
              <a:buChar char="§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alt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Wat gaan we vanmiddag (in sneltreinvaart) doen?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Belang van voorbereiding op een arbeidsongeval of verkeersongeval?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Wat komt er op u af en hoe kunt u zich voorbereiden?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Do’s </a:t>
            </a:r>
            <a:r>
              <a:rPr lang="nl-NL" alt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alt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dont’s</a:t>
            </a:r>
            <a:r>
              <a:rPr lang="nl-NL" altLang="nl-NL" sz="2000" dirty="0">
                <a:latin typeface="Arial" panose="020B0604020202020204" pitchFamily="34" charset="0"/>
                <a:cs typeface="Arial" panose="020B0604020202020204" pitchFamily="34" charset="0"/>
              </a:rPr>
              <a:t>; praktische tips. </a:t>
            </a:r>
          </a:p>
          <a:p>
            <a:pPr marL="0" lvl="0" indent="0">
              <a:spcBef>
                <a:spcPts val="0"/>
              </a:spcBef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nl-NL" sz="1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35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 van voorbereiding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87742"/>
            <a:ext cx="8229600" cy="471338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nl-NL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Belangrijk: bescherming werknemers/bestuurders/bedrijf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o.a. het beperken van schade en het voorkomen van vervolging of zelfs bestraffing.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Geldboete, gevangenisstraf, stillegging.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De gevolgen zijn in het begin slecht te overzien.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Professionele uitstraling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Rust op de werkvloer; werknemers weten waar ze aan toe zijn en dat ze goed worden begeleid. 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414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20DB0-1EC4-5BC8-3A08-32B0FDF5B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72" y="454878"/>
            <a:ext cx="8229600" cy="1143000"/>
          </a:xfrm>
        </p:spPr>
        <p:txBody>
          <a:bodyPr anchor="ctr"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 van voorbereiding </a:t>
            </a:r>
            <a:endParaRPr lang="nl-NL" sz="32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BD9E4A-2E63-94C7-73D4-D045001E3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Een veel gehoorde kreet is: </a:t>
            </a:r>
          </a:p>
          <a:p>
            <a:pPr marL="0" indent="0">
              <a:buNone/>
            </a:pPr>
            <a:r>
              <a:rPr lang="nl-NL" sz="2000" i="1" dirty="0">
                <a:latin typeface="Arial" panose="020B0604020202020204" pitchFamily="34" charset="0"/>
                <a:cs typeface="Arial" panose="020B0604020202020204" pitchFamily="34" charset="0"/>
              </a:rPr>
              <a:t>“wij hebben niets te verbergen.”</a:t>
            </a:r>
          </a:p>
          <a:p>
            <a:pPr marL="0" indent="0">
              <a:buNone/>
            </a:pPr>
            <a:endParaRPr lang="nl-N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Waarom het daar niet om gaat (…). </a:t>
            </a:r>
          </a:p>
        </p:txBody>
      </p:sp>
      <p:pic>
        <p:nvPicPr>
          <p:cNvPr id="4" name="Afbeelding 3" descr="jong professioneel advocaat werken in de kantoor kamer terwijl Holding ...">
            <a:extLst>
              <a:ext uri="{FF2B5EF4-FFF2-40B4-BE49-F238E27FC236}">
                <a16:creationId xmlns:a16="http://schemas.microsoft.com/office/drawing/2014/main" id="{B93CBED3-7742-22F6-EBEB-246B5C15FE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896" r="5541" b="-1"/>
          <a:stretch>
            <a:fillRect/>
          </a:stretch>
        </p:blipFill>
        <p:spPr>
          <a:xfrm>
            <a:off x="4648200" y="1600200"/>
            <a:ext cx="4038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396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976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Traject na een arbeidsongeval/ incident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69875" algn="l"/>
              </a:tabLst>
              <a:defRPr/>
            </a:pPr>
            <a:r>
              <a:rPr lang="nl-NL" altLang="nl-NL" sz="2200" b="1" dirty="0">
                <a:latin typeface="Arial" panose="020B0604020202020204" pitchFamily="34" charset="0"/>
                <a:cs typeface="Arial" panose="020B0604020202020204" pitchFamily="34" charset="0"/>
              </a:rPr>
              <a:t>Als sprake is van een dodelijk arbeidsongeval of zeer zwaar letsel, dan wordt dit in beginsel strafrechtelijk opgepakt. Wat kunt u verwachten? </a:t>
            </a:r>
          </a:p>
          <a:p>
            <a:pPr lvl="1">
              <a:buFont typeface="Wingdings" panose="05000000000000000000" pitchFamily="2" charset="2"/>
              <a:buChar char="§"/>
              <a:tabLst>
                <a:tab pos="269875" algn="l"/>
              </a:tabLst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Verhoren (getuigen en verdachten) door NLA</a:t>
            </a:r>
          </a:p>
          <a:p>
            <a:pPr lvl="1">
              <a:buFont typeface="Wingdings" panose="05000000000000000000" pitchFamily="2" charset="2"/>
              <a:buChar char="§"/>
              <a:tabLst>
                <a:tab pos="269875" algn="l"/>
              </a:tabLst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Verzoeken tot informatie door NLA</a:t>
            </a:r>
          </a:p>
          <a:p>
            <a:pPr lvl="1">
              <a:buFont typeface="Wingdings" panose="05000000000000000000" pitchFamily="2" charset="2"/>
              <a:buChar char="§"/>
              <a:tabLst>
                <a:tab pos="269875" algn="l"/>
              </a:tabLst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Incidenteel (maar komt wel voor): doorzoeking ter inbeslagneming </a:t>
            </a:r>
          </a:p>
          <a:p>
            <a:pPr lvl="1">
              <a:buFont typeface="Wingdings" panose="05000000000000000000" pitchFamily="2" charset="2"/>
              <a:buChar char="§"/>
              <a:tabLst>
                <a:tab pos="269875" algn="l"/>
              </a:tabLst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Zowel bedrijf als werknemers/directie kunnen als verdachte   </a:t>
            </a:r>
            <a:b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 worden aangemerkt.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Bij een strafrechtelijk onderzoek: uiteindelijk een vervolgingsbeslissing van het OM. Het OM kan besluiten om het bedrijf te vervolgen maar ook één of meer feitelijk leidinggevenden.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2200" dirty="0">
                <a:latin typeface="Arial" panose="020B0604020202020204" pitchFamily="34" charset="0"/>
                <a:cs typeface="Arial" panose="020B0604020202020204" pitchFamily="34" charset="0"/>
              </a:rPr>
              <a:t>Strafrechtelijk onderzoek kan resulteren in een sepot,  transactie, strafbeschikking, dagvaarding. </a:t>
            </a:r>
          </a:p>
          <a:p>
            <a:pPr marL="457200" lvl="1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 descr="RIEC Limburg – Samen slimmer tegen ondermijnende criminaliteit">
            <a:extLst>
              <a:ext uri="{FF2B5EF4-FFF2-40B4-BE49-F238E27FC236}">
                <a16:creationId xmlns:a16="http://schemas.microsoft.com/office/drawing/2014/main" id="{84C5AEF2-827E-1176-E5BC-4A39F7F18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5409234"/>
            <a:ext cx="1378496" cy="137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3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9445" y="254970"/>
            <a:ext cx="8229600" cy="1143000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Verhoren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39445" y="139797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getuige of verdachte? 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getuige kan verdachte worden. </a:t>
            </a:r>
          </a:p>
          <a:p>
            <a:pPr marL="0" indent="0">
              <a:buNone/>
            </a:pPr>
            <a:endParaRPr lang="nl-NL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Getuige</a:t>
            </a:r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nl-NL" sz="2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niet</a:t>
            </a:r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verplicht tot medewerking aan een getuigenverhoor bij de NLA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een getuige in staat om zo kort na een heftig incident een verklaring af te leggen? 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kan in veel gevallen goed zijn om wel mee te werken met een getuigenverhoor. 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Beslissing is uiteindelijk aan individuele getuige samen met zijn/haar advocaat. 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 van voorbereiding op getuigenverhoor</a:t>
            </a:r>
          </a:p>
          <a:p>
            <a:endParaRPr lang="nl-NL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Verdachte</a:t>
            </a:r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heeft het recht om te zwijgen</a:t>
            </a:r>
          </a:p>
          <a:p>
            <a:r>
              <a:rPr lang="nl-NL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 van kennis nemen van het dossier</a:t>
            </a:r>
          </a:p>
          <a:p>
            <a:endParaRPr lang="nl-NL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63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7EE48A-B9C0-6E69-F9CD-38ACE6C7E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840" y="346074"/>
            <a:ext cx="8229600" cy="1143000"/>
          </a:xfrm>
        </p:spPr>
        <p:txBody>
          <a:bodyPr anchor="ctr">
            <a:normAutofit/>
          </a:bodyPr>
          <a:lstStyle/>
          <a:p>
            <a:r>
              <a:rPr lang="nl-NL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Praktische tips: bij verhoren</a:t>
            </a:r>
            <a:endParaRPr lang="nl-NL" sz="3200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500DE6-4AA0-DDD6-A106-97CAD28B5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840" y="1417638"/>
            <a:ext cx="4040188" cy="39512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Als u antwoordt: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Alleen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feiten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, geen meningen, speculaties of vermoedens. </a:t>
            </a:r>
          </a:p>
          <a:p>
            <a:pPr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Antwoord kort en alleen een antwoord op de vraag.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Als u iets niet weet, dan weet u het niet. Ga niet gissen!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“Off 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record bestaat niet” </a:t>
            </a:r>
          </a:p>
          <a:p>
            <a:endParaRPr lang="nl-NL" sz="22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9F41C4F-13B7-6F63-1341-F3877863B9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610" r="25506" b="2"/>
          <a:stretch>
            <a:fillRect/>
          </a:stretch>
        </p:blipFill>
        <p:spPr>
          <a:xfrm>
            <a:off x="4647385" y="1453356"/>
            <a:ext cx="4041775" cy="395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760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1410" y="4572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Schriftelijke informatieverstrekking en praktische tips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NLA vraagt veelal diverse procedures op na een arbeidsongeval. 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Geef geen documenten vrijwillig af op basis van een verzoek, maar alleen o.b.v. een vordering of bevel. Een vordering kan ook mondeling plaatsvinden.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Geef niet meer dan hetgeen wordt gevorderd.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Probeer wat tijd te krijgen om de documenten te verstrekken (zodat er ruimte is voor overleg en checks).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Als de ambtenaren de documenten direct willen, pleeg dan – indien nodig- overleg met de advocaat.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Maak een kopie van de stukken die je verstrekt of schrijf dit zelf op zodat je weet wat je verstrekt.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>
                <a:latin typeface="Arial" panose="020B0604020202020204" pitchFamily="34" charset="0"/>
                <a:cs typeface="Arial" panose="020B0604020202020204" pitchFamily="34" charset="0"/>
              </a:rPr>
              <a:t>Vraag bij originele stukken om een ontvangstbewijs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16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E8D197-8618-ACEC-7386-C8A4F222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465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nl-NL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Praktische tips: stel een procedure op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755BE4-A927-8DB2-F473-0570169AA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1 persoon binnen het bedrijf die de NLA te woord staat en eventueel een vervanger.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Deze persoon houdt bij wat er wordt gevorderd en wat er wordt verstrekt aan de NLA.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Onderhoud contact met advocaat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Werknemers melden zich bij hem/haar als er verzoeken komen, zodat informatie centraal bij één persoon komt te liggen. </a:t>
            </a:r>
          </a:p>
        </p:txBody>
      </p:sp>
    </p:spTree>
    <p:extLst>
      <p:ext uri="{BB962C8B-B14F-4D97-AF65-F5344CB8AC3E}">
        <p14:creationId xmlns:p14="http://schemas.microsoft.com/office/powerpoint/2010/main" val="11157234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ustomProperties xmlns="http://www.documentaal.nl/CustomProperties">
  <Language>&lt;?xml version="1.0" encoding="utf-16"?&gt;&lt;EntityValue xmlns:xsi="http://www.w3.org/2001/XMLSchema-instance" xmlns:xsd="http://www.w3.org/2001/XMLSchema" ID="d85ef42b-7731-4365-8620-7415aeae2657" Text="Nederlands"&gt;&lt;Prefixes /&gt;&lt;Attributes&gt;&lt;EntityAttribute Name="ID" Text="NL" /&gt;&lt;EntityAttribute Name="Code" Text="1043" /&gt;&lt;/Attributes&gt;&lt;/EntityValue&gt;</Language>
  <Title>&lt;?xml version="1.0" encoding="utf-16"?&gt;&lt;EntityValue xmlns:xsi="http://www.w3.org/2001/XMLSchema-instance" xmlns:xsd="http://www.w3.org/2001/XMLSchema" xsi:nil="true" /&gt;</Title>
  <Subtitle>&lt;?xml version="1.0" encoding="utf-16"?&gt;&lt;EntityValue xmlns:xsi="http://www.w3.org/2001/XMLSchema-instance" xmlns:xsd="http://www.w3.org/2001/XMLSchema" xsi:nil="true" /&gt;</Subtitle>
  <Date>&lt;?xml version="1.0" encoding="utf-16"?&gt;&lt;EntityValue xmlns:xsi="http://www.w3.org/2001/XMLSchema-instance" xmlns:xsd="http://www.w3.org/2001/XMLSchema" ID="1f3b6a9b-e2f0-4368-9ef8-6941137bead3" Text="28 januari 2015"&gt;&lt;Prefixes /&gt;&lt;Attributes&gt;&lt;EntityAttribute Name="Ticks" Text="635580000000000000" /&gt;&lt;/Attributes&gt;&lt;/EntityValue&gt;</Date>
  <Author>&lt;?xml version="1.0" encoding="utf-16"?&gt;&lt;EntityValue xmlns:xsi="http://www.w3.org/2001/XMLSchema-instance" xmlns:xsd="http://www.w3.org/2001/XMLSchema" ID="f2ccf498-a2a6-49b9-b970-3f5ea4a80483" Text=""&gt;&lt;Prefixes /&gt;&lt;Attributes /&gt;&lt;/EntityValue&gt;</Author>
  <AuthorData>&lt;?xml version="1.0" encoding="utf-16"?&gt;&lt;EntityValue xmlns:xsi="http://www.w3.org/2001/XMLSchema-instance" xmlns:xsd="http://www.w3.org/2001/XMLSchema" ID="bb793373-c2b4-4e46-a9e6-3927cd4c1ff6" Text=""&gt;&lt;Prefixes /&gt;&lt;Attributes /&gt;&lt;/EntityValue&gt;</AuthorData>
  <BULocation>&lt;?xml version="1.0" encoding="utf-16"?&gt;&lt;EntityValue xmlns:xsi="http://www.w3.org/2001/XMLSchema-instance" xmlns:xsd="http://www.w3.org/2001/XMLSchema" ID="a33cf32a-ddfe-40cf-b4b0-3e14daed1f77" Text=""&gt;&lt;Prefixes /&gt;&lt;Attributes /&gt;&lt;/EntityValue&gt;</BULocation>
  <Template>&lt;?xml version="1.0" encoding="utf-16"?&gt;&lt;EntityValue xmlns:xsi="http://www.w3.org/2001/XMLSchema-instance" xmlns:xsd="http://www.w3.org/2001/XMLSchema" ID="ecbc5f18-115d-4b93-aee6-ad34496cc06a" Text=""&gt;&lt;Prefixes /&gt;&lt;Attributes /&gt;&lt;/EntityValue&gt;</Template>
</CustomProperti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7e0d468-ece5-4493-b573-b26760bd1fdf">
      <Terms xmlns="http://schemas.microsoft.com/office/infopath/2007/PartnerControls"/>
    </lcf76f155ced4ddcb4097134ff3c332f>
    <TaxCatchAll xmlns="1d8068ae-aa5b-4a1d-95fb-38ac58402a29" xsi:nil="true"/>
    <Status xmlns="f7e0d468-ece5-4493-b573-b26760bd1fdf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531D753F4B894AB0409451582494C0" ma:contentTypeVersion="20" ma:contentTypeDescription="Een nieuw document maken." ma:contentTypeScope="" ma:versionID="423ffbc3fa3c4b5af11e04658c88d622">
  <xsd:schema xmlns:xsd="http://www.w3.org/2001/XMLSchema" xmlns:xs="http://www.w3.org/2001/XMLSchema" xmlns:p="http://schemas.microsoft.com/office/2006/metadata/properties" xmlns:ns2="f7e0d468-ece5-4493-b573-b26760bd1fdf" xmlns:ns3="1d8068ae-aa5b-4a1d-95fb-38ac58402a29" targetNamespace="http://schemas.microsoft.com/office/2006/metadata/properties" ma:root="true" ma:fieldsID="5d58065aeb29af1b8b3369d82936522b" ns2:_="" ns3:_="">
    <xsd:import namespace="f7e0d468-ece5-4493-b573-b26760bd1fdf"/>
    <xsd:import namespace="1d8068ae-aa5b-4a1d-95fb-38ac58402a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Statu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0d468-ece5-4493-b573-b26760bd1f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50a0adf3-dbfb-476e-aaf8-a8a4bb87a3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tatus" ma:index="25" nillable="true" ma:displayName="Status" ma:format="Dropdown" ma:internalName="Status">
      <xsd:simpleType>
        <xsd:union memberTypes="dms:Text">
          <xsd:simpleType>
            <xsd:restriction base="dms:Choice">
              <xsd:enumeration value="Bron"/>
              <xsd:enumeration value="Definitief"/>
            </xsd:restriction>
          </xsd:simpleType>
        </xsd:un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068ae-aa5b-4a1d-95fb-38ac58402a2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658222a-9ad9-4c42-9aba-f63e69a6fbec}" ma:internalName="TaxCatchAll" ma:showField="CatchAllData" ma:web="1d8068ae-aa5b-4a1d-95fb-38ac58402a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A6D8D0-6476-43C7-88F2-7CEE4B93F2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5046B0-1C1C-4F21-8023-05F9EEC59F37}">
  <ds:schemaRefs>
    <ds:schemaRef ds:uri="http://www.documentaal.nl/CustomProperties"/>
  </ds:schemaRefs>
</ds:datastoreItem>
</file>

<file path=customXml/itemProps3.xml><?xml version="1.0" encoding="utf-8"?>
<ds:datastoreItem xmlns:ds="http://schemas.openxmlformats.org/officeDocument/2006/customXml" ds:itemID="{59A7D29D-D9EF-4119-9921-CBAA4FC9202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1e5c278-e22b-4fe1-aa2d-2ec15887ec77"/>
    <ds:schemaRef ds:uri="c07b2e8f-d179-481b-9865-7278953671e2"/>
    <ds:schemaRef ds:uri="f7e0d468-ece5-4493-b573-b26760bd1fdf"/>
    <ds:schemaRef ds:uri="1d8068ae-aa5b-4a1d-95fb-38ac58402a29"/>
  </ds:schemaRefs>
</ds:datastoreItem>
</file>

<file path=customXml/itemProps4.xml><?xml version="1.0" encoding="utf-8"?>
<ds:datastoreItem xmlns:ds="http://schemas.openxmlformats.org/officeDocument/2006/customXml" ds:itemID="{F1B60693-41A3-4C76-B67C-372F12AECA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e0d468-ece5-4493-b573-b26760bd1fdf"/>
    <ds:schemaRef ds:uri="1d8068ae-aa5b-4a1d-95fb-38ac58402a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748</Words>
  <Application>Microsoft Office PowerPoint</Application>
  <PresentationFormat>On-screen Show (4:3)</PresentationFormat>
  <Paragraphs>88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Custom Design</vt:lpstr>
      <vt:lpstr>   Masterclass  Wat te doen na een arbeidsongeval?   Veiligheidsdag 2026     </vt:lpstr>
      <vt:lpstr>Inleiding</vt:lpstr>
      <vt:lpstr>Belang van voorbereiding</vt:lpstr>
      <vt:lpstr>Belang van voorbereiding </vt:lpstr>
      <vt:lpstr>Traject na een arbeidsongeval/ incident</vt:lpstr>
      <vt:lpstr>Verhoren </vt:lpstr>
      <vt:lpstr>Praktische tips: bij verhoren</vt:lpstr>
      <vt:lpstr> Schriftelijke informatieverstrekking en praktische tips </vt:lpstr>
      <vt:lpstr> Praktische tips: stel een procedure op  </vt:lpstr>
      <vt:lpstr> Verschil met het traject bij een verkeersongeval </vt:lpstr>
      <vt:lpstr>Vragen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 Wilton</dc:creator>
  <cp:lastModifiedBy>Yvette de Jong</cp:lastModifiedBy>
  <cp:revision>123</cp:revision>
  <cp:lastPrinted>2017-04-20T08:33:07Z</cp:lastPrinted>
  <dcterms:created xsi:type="dcterms:W3CDTF">2014-10-30T14:42:37Z</dcterms:created>
  <dcterms:modified xsi:type="dcterms:W3CDTF">2026-05-15T08:58:16Z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0x010100EC531D753F4B894AB0409451582494C0</vt:lpwstr>
  </property>
  <property fmtid="{D5CDD505-2E9C-101B-9397-08002B2CF9AE}" pid="3" name="MediaServiceImageTags">
    <vt:lpwstr/>
  </property>
</Properties>
</file>