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0"/>
  </p:notesMasterIdLst>
  <p:sldIdLst>
    <p:sldId id="258" r:id="rId5"/>
    <p:sldId id="259" r:id="rId6"/>
    <p:sldId id="263" r:id="rId7"/>
    <p:sldId id="282" r:id="rId8"/>
    <p:sldId id="283" r:id="rId9"/>
    <p:sldId id="289" r:id="rId10"/>
    <p:sldId id="290" r:id="rId11"/>
    <p:sldId id="291" r:id="rId12"/>
    <p:sldId id="295" r:id="rId13"/>
    <p:sldId id="292" r:id="rId14"/>
    <p:sldId id="294" r:id="rId15"/>
    <p:sldId id="285" r:id="rId16"/>
    <p:sldId id="296" r:id="rId17"/>
    <p:sldId id="287" r:id="rId18"/>
    <p:sldId id="29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F805F8-10F1-413E-9E78-032292314ED6}" v="14" dt="2026-05-15T13:34:11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8603" autoAdjust="0"/>
  </p:normalViewPr>
  <p:slideViewPr>
    <p:cSldViewPr snapToGrid="0" showGuides="1">
      <p:cViewPr>
        <p:scale>
          <a:sx n="60" d="100"/>
          <a:sy n="60" d="100"/>
        </p:scale>
        <p:origin x="888" y="15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65A26-88D9-4BA0-8978-960B99BA5E80}" type="datetimeFigureOut">
              <a:rPr lang="en-US" smtClean="0"/>
              <a:t>5/17/2026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EF654-B8DF-481D-8249-0FBB3F465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32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092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C89EC-60B0-97D2-EA7E-92FCD2894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E41109F-C75F-E67B-9378-C9FC98FA01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C8EE2520-16C6-3CFD-E040-08F78CBDF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78475B4-4C8E-D1A9-C664-2B30560B93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6435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BEE5F-74F1-FAAD-420E-F71A74F0C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4AE493A0-06BF-78D1-05E4-9CB02DC1E1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ED250BFA-2519-3BD5-DB56-1B7CC0B12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35B5458-BB41-2468-1610-435395F950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1846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5FA1B4-46C7-43A6-B3A8-0C279D61B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01EC1063-0D0F-2348-747A-61ADC8BF0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B806BBE-E5D4-6CF5-77C8-05C7C8A1D7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Arbeidsmigrant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B22CE6B-FFBF-76FE-ED10-F8C79AF781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20227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B37DFE-E682-06FA-9E36-3A99D0EED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18C3E6D1-7832-DC46-7D95-09A4D3F66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71D559C2-44D7-128B-D2D8-BC68A04C4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13591F2-0837-E2B3-7C94-810819378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86642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267E4-D999-4EEC-783C-1F730FDD0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1546A09-D3F4-9E1A-FB6D-ACADD0004C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83E2CC92-581D-FFA0-C771-D1421F8C4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E63A837-8BB4-B208-F8AC-3823510642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616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7318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6502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5DC34-B98D-91D0-01DA-656352F9A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C983E30E-026C-4909-9185-DFE5D012D4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1FCF5EBF-85FC-254D-389E-D4340A1236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Jansen, W.S., Kröger, C., Van der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Toorn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J., &amp;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Ellemers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N. (2021).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Right Thing to do or the Smart Thing to do? How Communicating Moral or Business Motives for Diversity Affects the Employment Image of Dutch Public and Private Sector Organizations.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0559185-6521-3CC2-B42F-26D8ADFEA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4571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718977-F4D9-18AA-5EFF-5DF959372D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72A1C69B-A9C1-D461-CC80-0B557FC56E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793B7DA-CCCB-5654-F1E8-2A1E4EE02F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 de Arbowet is niet alleen de juridische werkgever relevant, maar vooral wie feitelijk leiding geeft op de werkvloer. De inlener wordt gezien als materieel werkgever: daar wordt gewerkt, dus daar ligt de grootste verantwoordelijkheid voor veiligheid. Het uitzendbureau blijft formeel werkgever (contractpartij), maar heeft minder grip op de dagelijkse werksituatie. Daarom geldt: Inlener → verantwoordelijk voor veilige werkplek, instructies, toezicht Uitzendbureau → verantwoordelijk voor juiste informatie en selectie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1EEBD21-F9A8-44C0-EDEF-8E23F9CECF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0604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F91F0B-F8B8-8040-E5D5-015EB21E3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9BC2AC73-1AD1-D9FB-2F9E-8C36FB869E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5F29A94-88D3-1205-2A38-00245A27F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E0ED90C-CC12-EC19-CE2F-58B08C96C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6004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28BDE6-7260-986C-1B03-B766363E8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8567FE57-0FDE-7BF2-8ADF-CD8C542381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D1890B9A-A011-E77B-2328-457333A014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44E6052-A7A8-0AFC-AC99-0BA6F9FEFE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55155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4C38F-0C6A-141F-C6E5-E2E9EA34A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F2345F7A-25BE-7273-8217-ED0AAFE8BE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A0189674-2D62-66BE-4613-70832AE4E8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AE55E0-12AE-73C5-7FAC-F63473F5AF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1080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E6B4B-EBF8-F87F-18CD-E04633A3C1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>
            <a:extLst>
              <a:ext uri="{FF2B5EF4-FFF2-40B4-BE49-F238E27FC236}">
                <a16:creationId xmlns:a16="http://schemas.microsoft.com/office/drawing/2014/main" id="{DEAEBDB2-EAF6-E1AA-814E-DFD5108E4D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>
            <a:extLst>
              <a:ext uri="{FF2B5EF4-FFF2-40B4-BE49-F238E27FC236}">
                <a16:creationId xmlns:a16="http://schemas.microsoft.com/office/drawing/2014/main" id="{33E439A5-7009-C987-F804-77969CB9EE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BC431E-F015-BDF3-E795-3D15137AA38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EF654-B8DF-481D-8249-0FBB3F465DC6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6479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lokboog 8" hidden="1"/>
          <p:cNvSpPr/>
          <p:nvPr userDrawn="1"/>
        </p:nvSpPr>
        <p:spPr>
          <a:xfrm rot="12949227">
            <a:off x="485384" y="5965724"/>
            <a:ext cx="399518" cy="405581"/>
          </a:xfrm>
          <a:prstGeom prst="blockArc">
            <a:avLst>
              <a:gd name="adj1" fmla="val 13899023"/>
              <a:gd name="adj2" fmla="val 19663217"/>
              <a:gd name="adj3" fmla="val 22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 hidden="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ond enkele hoek rechthoek 10"/>
          <p:cNvSpPr/>
          <p:nvPr userDrawn="1"/>
        </p:nvSpPr>
        <p:spPr>
          <a:xfrm flipH="1" flipV="1">
            <a:off x="573880" y="572400"/>
            <a:ext cx="11044800" cy="5703093"/>
          </a:xfrm>
          <a:prstGeom prst="round1Rect">
            <a:avLst>
              <a:gd name="adj" fmla="val 23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LogoGroot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8" y="722"/>
            <a:ext cx="1141200" cy="1141200"/>
          </a:xfrm>
          <a:prstGeom prst="rect">
            <a:avLst/>
          </a:prstGeom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871" y="4383992"/>
            <a:ext cx="9888750" cy="890899"/>
          </a:xfrm>
        </p:spPr>
        <p:txBody>
          <a:bodyPr>
            <a:no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871" y="1674731"/>
            <a:ext cx="9888750" cy="2606712"/>
          </a:xfrm>
        </p:spPr>
        <p:txBody>
          <a:bodyPr anchor="t" anchorCtr="0">
            <a:noAutofit/>
          </a:bodyPr>
          <a:lstStyle>
            <a:lvl1pPr algn="l"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1144588" y="5615200"/>
            <a:ext cx="9888537" cy="227408"/>
          </a:xfrm>
        </p:spPr>
        <p:txBody>
          <a:bodyPr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Achternaam – maand 2019</a:t>
            </a:r>
          </a:p>
        </p:txBody>
      </p:sp>
    </p:spTree>
    <p:extLst>
      <p:ext uri="{BB962C8B-B14F-4D97-AF65-F5344CB8AC3E}">
        <p14:creationId xmlns:p14="http://schemas.microsoft.com/office/powerpoint/2010/main" val="39588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htergrondfot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1356" y="3725795"/>
            <a:ext cx="5702984" cy="2558273"/>
          </a:xfrm>
          <a:custGeom>
            <a:avLst/>
            <a:gdLst>
              <a:gd name="connsiteX0" fmla="*/ 0 w 5702984"/>
              <a:gd name="connsiteY0" fmla="*/ 0 h 2558273"/>
              <a:gd name="connsiteX1" fmla="*/ 5702984 w 5702984"/>
              <a:gd name="connsiteY1" fmla="*/ 0 h 2558273"/>
              <a:gd name="connsiteX2" fmla="*/ 5702984 w 5702984"/>
              <a:gd name="connsiteY2" fmla="*/ 2558273 h 2558273"/>
              <a:gd name="connsiteX3" fmla="*/ 118891 w 5702984"/>
              <a:gd name="connsiteY3" fmla="*/ 2558273 h 2558273"/>
              <a:gd name="connsiteX4" fmla="*/ 118753 w 5702984"/>
              <a:gd name="connsiteY4" fmla="*/ 2555140 h 2558273"/>
              <a:gd name="connsiteX5" fmla="*/ 32727 w 5702984"/>
              <a:gd name="connsiteY5" fmla="*/ 2522361 h 2558273"/>
              <a:gd name="connsiteX6" fmla="*/ 2465 w 5702984"/>
              <a:gd name="connsiteY6" fmla="*/ 2435832 h 2558273"/>
              <a:gd name="connsiteX7" fmla="*/ 0 w 5702984"/>
              <a:gd name="connsiteY7" fmla="*/ 2435679 h 255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2984" h="2558273">
                <a:moveTo>
                  <a:pt x="0" y="0"/>
                </a:moveTo>
                <a:lnTo>
                  <a:pt x="5702984" y="0"/>
                </a:lnTo>
                <a:lnTo>
                  <a:pt x="5702984" y="2558273"/>
                </a:lnTo>
                <a:lnTo>
                  <a:pt x="118891" y="2558273"/>
                </a:lnTo>
                <a:lnTo>
                  <a:pt x="118753" y="2555140"/>
                </a:lnTo>
                <a:cubicBezTo>
                  <a:pt x="86401" y="2557427"/>
                  <a:pt x="55017" y="2545468"/>
                  <a:pt x="32727" y="2522361"/>
                </a:cubicBezTo>
                <a:cubicBezTo>
                  <a:pt x="10710" y="2499535"/>
                  <a:pt x="-308" y="2468032"/>
                  <a:pt x="2465" y="2435832"/>
                </a:cubicBezTo>
                <a:lnTo>
                  <a:pt x="0" y="24356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76000" tIns="540000" rIns="540000" bIns="54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LogoKle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89" y="3429000"/>
            <a:ext cx="568800" cy="5688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-2134748" y="2616377"/>
            <a:ext cx="1901835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Voeg achtergrond foto in via:</a:t>
            </a:r>
          </a:p>
          <a:p>
            <a:endParaRPr lang="nl-NL" sz="1000" b="1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Rechtermuisknop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Achtergrond opmaken …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Onder Opvulling</a:t>
            </a:r>
            <a:br>
              <a:rPr lang="nl-NL" sz="1000" b="0" baseline="0" dirty="0"/>
            </a:br>
            <a:r>
              <a:rPr lang="nl-NL" sz="1000" b="0" baseline="0" dirty="0" err="1"/>
              <a:t>Opvulling</a:t>
            </a:r>
            <a:r>
              <a:rPr lang="nl-NL" sz="1000" b="0" baseline="0" dirty="0"/>
              <a:t> met afbeelding of </a:t>
            </a:r>
            <a:r>
              <a:rPr lang="nl-NL" sz="1000" b="0" baseline="0" dirty="0" err="1"/>
              <a:t>bitmappatroon</a:t>
            </a:r>
            <a:endParaRPr lang="nl-NL" sz="1000" b="0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[Bestand …]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Selecteer afbeelding</a:t>
            </a:r>
          </a:p>
          <a:p>
            <a:pPr marL="171450" indent="-171450">
              <a:buFontTx/>
              <a:buChar char="-"/>
            </a:pPr>
            <a:endParaRPr lang="nl-NL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155055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chtergrondfoto"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1356" y="3725795"/>
            <a:ext cx="5702984" cy="2558273"/>
          </a:xfrm>
          <a:custGeom>
            <a:avLst/>
            <a:gdLst>
              <a:gd name="connsiteX0" fmla="*/ 0 w 5702984"/>
              <a:gd name="connsiteY0" fmla="*/ 0 h 2558273"/>
              <a:gd name="connsiteX1" fmla="*/ 5702984 w 5702984"/>
              <a:gd name="connsiteY1" fmla="*/ 0 h 2558273"/>
              <a:gd name="connsiteX2" fmla="*/ 5702984 w 5702984"/>
              <a:gd name="connsiteY2" fmla="*/ 2558273 h 2558273"/>
              <a:gd name="connsiteX3" fmla="*/ 118891 w 5702984"/>
              <a:gd name="connsiteY3" fmla="*/ 2558273 h 2558273"/>
              <a:gd name="connsiteX4" fmla="*/ 118753 w 5702984"/>
              <a:gd name="connsiteY4" fmla="*/ 2555140 h 2558273"/>
              <a:gd name="connsiteX5" fmla="*/ 32727 w 5702984"/>
              <a:gd name="connsiteY5" fmla="*/ 2522361 h 2558273"/>
              <a:gd name="connsiteX6" fmla="*/ 2465 w 5702984"/>
              <a:gd name="connsiteY6" fmla="*/ 2435832 h 2558273"/>
              <a:gd name="connsiteX7" fmla="*/ 0 w 5702984"/>
              <a:gd name="connsiteY7" fmla="*/ 2435679 h 255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2984" h="2558273">
                <a:moveTo>
                  <a:pt x="0" y="0"/>
                </a:moveTo>
                <a:lnTo>
                  <a:pt x="5702984" y="0"/>
                </a:lnTo>
                <a:lnTo>
                  <a:pt x="5702984" y="2558273"/>
                </a:lnTo>
                <a:lnTo>
                  <a:pt x="118891" y="2558273"/>
                </a:lnTo>
                <a:lnTo>
                  <a:pt x="118753" y="2555140"/>
                </a:lnTo>
                <a:cubicBezTo>
                  <a:pt x="86401" y="2557427"/>
                  <a:pt x="55017" y="2545468"/>
                  <a:pt x="32727" y="2522361"/>
                </a:cubicBezTo>
                <a:cubicBezTo>
                  <a:pt x="10710" y="2499535"/>
                  <a:pt x="-308" y="2468032"/>
                  <a:pt x="2465" y="2435832"/>
                </a:cubicBezTo>
                <a:lnTo>
                  <a:pt x="0" y="24356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76000" tIns="540000" rIns="540000" bIns="54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LogoKle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89" y="3429000"/>
            <a:ext cx="568800" cy="5688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-2134748" y="2616377"/>
            <a:ext cx="1901835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Voeg achtergrond foto in via:</a:t>
            </a:r>
          </a:p>
          <a:p>
            <a:endParaRPr lang="nl-NL" sz="1000" b="1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Rechtermuisknop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Achtergrond opmaken …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Onder Opvulling</a:t>
            </a:r>
            <a:br>
              <a:rPr lang="nl-NL" sz="1000" b="0" baseline="0" dirty="0"/>
            </a:br>
            <a:r>
              <a:rPr lang="nl-NL" sz="1000" b="0" baseline="0" dirty="0" err="1"/>
              <a:t>Opvulling</a:t>
            </a:r>
            <a:r>
              <a:rPr lang="nl-NL" sz="1000" b="0" baseline="0" dirty="0"/>
              <a:t> met afbeelding of </a:t>
            </a:r>
            <a:r>
              <a:rPr lang="nl-NL" sz="1000" b="0" baseline="0" dirty="0" err="1"/>
              <a:t>bitmappatroon</a:t>
            </a:r>
            <a:endParaRPr lang="nl-NL" sz="1000" b="0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[Bestand …]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Selecteer afbeelding</a:t>
            </a:r>
          </a:p>
          <a:p>
            <a:pPr marL="171450" indent="-171450">
              <a:buFontTx/>
              <a:buChar char="-"/>
            </a:pPr>
            <a:endParaRPr lang="nl-NL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284909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chtergrondfot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1356" y="3725795"/>
            <a:ext cx="5702984" cy="2558273"/>
          </a:xfrm>
          <a:custGeom>
            <a:avLst/>
            <a:gdLst>
              <a:gd name="connsiteX0" fmla="*/ 0 w 5702984"/>
              <a:gd name="connsiteY0" fmla="*/ 0 h 2558273"/>
              <a:gd name="connsiteX1" fmla="*/ 5702984 w 5702984"/>
              <a:gd name="connsiteY1" fmla="*/ 0 h 2558273"/>
              <a:gd name="connsiteX2" fmla="*/ 5702984 w 5702984"/>
              <a:gd name="connsiteY2" fmla="*/ 2558273 h 2558273"/>
              <a:gd name="connsiteX3" fmla="*/ 118891 w 5702984"/>
              <a:gd name="connsiteY3" fmla="*/ 2558273 h 2558273"/>
              <a:gd name="connsiteX4" fmla="*/ 118753 w 5702984"/>
              <a:gd name="connsiteY4" fmla="*/ 2555140 h 2558273"/>
              <a:gd name="connsiteX5" fmla="*/ 32727 w 5702984"/>
              <a:gd name="connsiteY5" fmla="*/ 2522361 h 2558273"/>
              <a:gd name="connsiteX6" fmla="*/ 2465 w 5702984"/>
              <a:gd name="connsiteY6" fmla="*/ 2435832 h 2558273"/>
              <a:gd name="connsiteX7" fmla="*/ 0 w 5702984"/>
              <a:gd name="connsiteY7" fmla="*/ 2435679 h 255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2984" h="2558273">
                <a:moveTo>
                  <a:pt x="0" y="0"/>
                </a:moveTo>
                <a:lnTo>
                  <a:pt x="5702984" y="0"/>
                </a:lnTo>
                <a:lnTo>
                  <a:pt x="5702984" y="2558273"/>
                </a:lnTo>
                <a:lnTo>
                  <a:pt x="118891" y="2558273"/>
                </a:lnTo>
                <a:lnTo>
                  <a:pt x="118753" y="2555140"/>
                </a:lnTo>
                <a:cubicBezTo>
                  <a:pt x="86401" y="2557427"/>
                  <a:pt x="55017" y="2545468"/>
                  <a:pt x="32727" y="2522361"/>
                </a:cubicBezTo>
                <a:cubicBezTo>
                  <a:pt x="10710" y="2499535"/>
                  <a:pt x="-308" y="2468032"/>
                  <a:pt x="2465" y="2435832"/>
                </a:cubicBezTo>
                <a:lnTo>
                  <a:pt x="0" y="24356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76000" tIns="540000" rIns="540000" bIns="54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LogoKle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89" y="3429000"/>
            <a:ext cx="568800" cy="5688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-2134748" y="2616377"/>
            <a:ext cx="1901835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Voeg achtergrond foto in via:</a:t>
            </a:r>
          </a:p>
          <a:p>
            <a:endParaRPr lang="nl-NL" sz="1000" b="1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Rechtermuisknop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Achtergrond opmaken …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Onder Opvulling</a:t>
            </a:r>
            <a:br>
              <a:rPr lang="nl-NL" sz="1000" b="0" baseline="0" dirty="0"/>
            </a:br>
            <a:r>
              <a:rPr lang="nl-NL" sz="1000" b="0" baseline="0" dirty="0" err="1"/>
              <a:t>Opvulling</a:t>
            </a:r>
            <a:r>
              <a:rPr lang="nl-NL" sz="1000" b="0" baseline="0" dirty="0"/>
              <a:t> met afbeelding of </a:t>
            </a:r>
            <a:r>
              <a:rPr lang="nl-NL" sz="1000" b="0" baseline="0" dirty="0" err="1"/>
              <a:t>bitmappatroon</a:t>
            </a:r>
            <a:endParaRPr lang="nl-NL" sz="1000" b="0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[Bestand …]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Selecteer afbeelding</a:t>
            </a:r>
          </a:p>
          <a:p>
            <a:pPr marL="171450" indent="-171450">
              <a:buFontTx/>
              <a:buChar char="-"/>
            </a:pPr>
            <a:endParaRPr lang="nl-NL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640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olledig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1355" y="1820323"/>
            <a:ext cx="11043471" cy="823912"/>
          </a:xfrm>
        </p:spPr>
        <p:txBody>
          <a:bodyPr anchor="t">
            <a:noAutofit/>
          </a:bodyPr>
          <a:lstStyle>
            <a:lvl1pPr marL="0" indent="0">
              <a:buNone/>
              <a:defRPr sz="33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71355" y="563116"/>
            <a:ext cx="11043471" cy="119830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31854" y="6283226"/>
            <a:ext cx="70654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540532" y="6280917"/>
            <a:ext cx="65146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7858EFD-5BD1-49FD-AEFF-3614BE3134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11374734" y="6335479"/>
            <a:ext cx="19594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NL" sz="1100" dirty="0"/>
              <a:t>–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558293" y="2960688"/>
            <a:ext cx="11056533" cy="30607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0" name="LogoKlei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3" y="6160655"/>
            <a:ext cx="569832" cy="5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60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volledige breedte en hoog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71355" y="563116"/>
            <a:ext cx="11043471" cy="119830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31854" y="6283226"/>
            <a:ext cx="70654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540532" y="6280917"/>
            <a:ext cx="65146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7858EFD-5BD1-49FD-AEFF-3614BE3134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11374734" y="6335479"/>
            <a:ext cx="19594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NL" sz="1100" dirty="0"/>
              <a:t>–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0"/>
          </p:nvPr>
        </p:nvSpPr>
        <p:spPr>
          <a:xfrm>
            <a:off x="558293" y="1813676"/>
            <a:ext cx="11056533" cy="4207712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0" name="LogoKlei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3" y="6160655"/>
            <a:ext cx="569832" cy="5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 achtergrond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247087"/>
            <a:ext cx="10515600" cy="3774302"/>
          </a:xfrm>
        </p:spPr>
        <p:txBody>
          <a:bodyPr anchor="t">
            <a:normAutofit/>
          </a:bodyPr>
          <a:lstStyle>
            <a:lvl1pPr algn="ctr">
              <a:defRPr sz="7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1680883"/>
            <a:ext cx="10515600" cy="4105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5613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 achtergrond gro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9594"/>
            <a:ext cx="12192000" cy="684840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247087"/>
            <a:ext cx="10515600" cy="3774302"/>
          </a:xfrm>
        </p:spPr>
        <p:txBody>
          <a:bodyPr anchor="t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1680883"/>
            <a:ext cx="10515600" cy="4105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-2134748" y="2616377"/>
            <a:ext cx="1901835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Voeg achtergrond foto in via:</a:t>
            </a:r>
          </a:p>
          <a:p>
            <a:endParaRPr lang="nl-NL" sz="1000" b="1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Rechtermuisknop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Achtergrond opmaken …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Onder Opvulling</a:t>
            </a:r>
            <a:br>
              <a:rPr lang="nl-NL" sz="1000" b="0" baseline="0" dirty="0"/>
            </a:br>
            <a:r>
              <a:rPr lang="nl-NL" sz="1000" b="0" baseline="0" dirty="0" err="1"/>
              <a:t>Opvulling</a:t>
            </a:r>
            <a:r>
              <a:rPr lang="nl-NL" sz="1000" b="0" baseline="0" dirty="0"/>
              <a:t> met afbeelding of </a:t>
            </a:r>
            <a:r>
              <a:rPr lang="nl-NL" sz="1000" b="0" baseline="0" dirty="0" err="1"/>
              <a:t>bitmappatroon</a:t>
            </a:r>
            <a:endParaRPr lang="nl-NL" sz="1000" b="0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[Bestand …]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Selecteer afbeelding</a:t>
            </a:r>
          </a:p>
          <a:p>
            <a:pPr marL="171450" indent="-171450">
              <a:buFontTx/>
              <a:buChar char="-"/>
            </a:pPr>
            <a:endParaRPr lang="nl-NL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216130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 achtergrond paar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9594"/>
            <a:ext cx="12192000" cy="68484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247087"/>
            <a:ext cx="10515600" cy="3774302"/>
          </a:xfrm>
        </p:spPr>
        <p:txBody>
          <a:bodyPr anchor="t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1680883"/>
            <a:ext cx="10515600" cy="4105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-2134748" y="2616377"/>
            <a:ext cx="1901835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Voeg achtergrond foto in via:</a:t>
            </a:r>
          </a:p>
          <a:p>
            <a:endParaRPr lang="nl-NL" sz="1000" b="1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Rechtermuisknop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Achtergrond opmaken …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Onder Opvulling</a:t>
            </a:r>
            <a:br>
              <a:rPr lang="nl-NL" sz="1000" b="0" baseline="0" dirty="0"/>
            </a:br>
            <a:r>
              <a:rPr lang="nl-NL" sz="1000" b="0" baseline="0" dirty="0" err="1"/>
              <a:t>Opvulling</a:t>
            </a:r>
            <a:r>
              <a:rPr lang="nl-NL" sz="1000" b="0" baseline="0" dirty="0"/>
              <a:t> met afbeelding of </a:t>
            </a:r>
            <a:r>
              <a:rPr lang="nl-NL" sz="1000" b="0" baseline="0" dirty="0" err="1"/>
              <a:t>bitmappatroon</a:t>
            </a:r>
            <a:endParaRPr lang="nl-NL" sz="1000" b="0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[Bestand …]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Selecteer afbeelding</a:t>
            </a:r>
          </a:p>
          <a:p>
            <a:pPr marL="171450" indent="-171450">
              <a:buFontTx/>
              <a:buChar char="-"/>
            </a:pPr>
            <a:endParaRPr lang="nl-NL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336447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 achtergrond gro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9594"/>
            <a:ext cx="12192000" cy="684840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247087"/>
            <a:ext cx="10515600" cy="3774302"/>
          </a:xfrm>
        </p:spPr>
        <p:txBody>
          <a:bodyPr anchor="t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1680883"/>
            <a:ext cx="10515600" cy="4105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-2134748" y="2616377"/>
            <a:ext cx="1901835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Voeg achtergrond foto in via:</a:t>
            </a:r>
          </a:p>
          <a:p>
            <a:endParaRPr lang="nl-NL" sz="1000" b="1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Rechtermuisknop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Achtergrond opmaken …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Onder Opvulling</a:t>
            </a:r>
            <a:br>
              <a:rPr lang="nl-NL" sz="1000" b="0" baseline="0" dirty="0"/>
            </a:br>
            <a:r>
              <a:rPr lang="nl-NL" sz="1000" b="0" baseline="0" dirty="0" err="1"/>
              <a:t>Opvulling</a:t>
            </a:r>
            <a:r>
              <a:rPr lang="nl-NL" sz="1000" b="0" baseline="0" dirty="0"/>
              <a:t> met afbeelding of </a:t>
            </a:r>
            <a:r>
              <a:rPr lang="nl-NL" sz="1000" b="0" baseline="0" dirty="0" err="1"/>
              <a:t>bitmappatroon</a:t>
            </a:r>
            <a:endParaRPr lang="nl-NL" sz="1000" b="0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[Bestand …]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Selecteer afbeelding</a:t>
            </a:r>
          </a:p>
          <a:p>
            <a:pPr marL="171450" indent="-171450">
              <a:buFontTx/>
              <a:buChar char="-"/>
            </a:pPr>
            <a:endParaRPr lang="nl-NL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429318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ekop achtergrond paar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9594"/>
            <a:ext cx="12192000" cy="68484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247087"/>
            <a:ext cx="10515600" cy="3774302"/>
          </a:xfrm>
        </p:spPr>
        <p:txBody>
          <a:bodyPr anchor="t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1680883"/>
            <a:ext cx="10515600" cy="4105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-2134748" y="2616377"/>
            <a:ext cx="1901835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Voeg achtergrond foto in via:</a:t>
            </a:r>
          </a:p>
          <a:p>
            <a:endParaRPr lang="nl-NL" sz="1000" b="1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Rechtermuisknop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Achtergrond opmaken …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Onder Opvulling</a:t>
            </a:r>
            <a:br>
              <a:rPr lang="nl-NL" sz="1000" b="0" baseline="0" dirty="0"/>
            </a:br>
            <a:r>
              <a:rPr lang="nl-NL" sz="1000" b="0" baseline="0" dirty="0" err="1"/>
              <a:t>Opvulling</a:t>
            </a:r>
            <a:r>
              <a:rPr lang="nl-NL" sz="1000" b="0" baseline="0" dirty="0"/>
              <a:t> met afbeelding of </a:t>
            </a:r>
            <a:r>
              <a:rPr lang="nl-NL" sz="1000" b="0" baseline="0" dirty="0" err="1"/>
              <a:t>bitmappatroon</a:t>
            </a:r>
            <a:endParaRPr lang="nl-NL" sz="1000" b="0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[Bestand …]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Selecteer afbeelding</a:t>
            </a:r>
          </a:p>
          <a:p>
            <a:pPr marL="171450" indent="-171450">
              <a:buFontTx/>
              <a:buChar char="-"/>
            </a:pPr>
            <a:endParaRPr lang="nl-NL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80175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fotoachtergro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nd enkele hoek rechthoek 10"/>
          <p:cNvSpPr/>
          <p:nvPr userDrawn="1"/>
        </p:nvSpPr>
        <p:spPr>
          <a:xfrm>
            <a:off x="573877" y="572400"/>
            <a:ext cx="5711901" cy="4565081"/>
          </a:xfrm>
          <a:prstGeom prst="round1Rect">
            <a:avLst>
              <a:gd name="adj" fmla="val 23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Tijdelijke aanduiding voor afbeelding 14"/>
          <p:cNvSpPr>
            <a:spLocks noGrp="1"/>
          </p:cNvSpPr>
          <p:nvPr>
            <p:ph type="pic" sz="quarter" idx="11" hasCustomPrompt="1"/>
          </p:nvPr>
        </p:nvSpPr>
        <p:spPr>
          <a:xfrm>
            <a:off x="573877" y="1141200"/>
            <a:ext cx="11044800" cy="5130000"/>
          </a:xfrm>
          <a:custGeom>
            <a:avLst/>
            <a:gdLst>
              <a:gd name="connsiteX0" fmla="*/ 0 w 11044800"/>
              <a:gd name="connsiteY0" fmla="*/ 0 h 5130000"/>
              <a:gd name="connsiteX1" fmla="*/ 11044800 w 11044800"/>
              <a:gd name="connsiteY1" fmla="*/ 0 h 5130000"/>
              <a:gd name="connsiteX2" fmla="*/ 11044800 w 11044800"/>
              <a:gd name="connsiteY2" fmla="*/ 5130000 h 5130000"/>
              <a:gd name="connsiteX3" fmla="*/ 65103 w 11044800"/>
              <a:gd name="connsiteY3" fmla="*/ 5130000 h 5130000"/>
              <a:gd name="connsiteX4" fmla="*/ 30206 w 11044800"/>
              <a:gd name="connsiteY4" fmla="*/ 5106956 h 5130000"/>
              <a:gd name="connsiteX5" fmla="*/ 5779 w 11044800"/>
              <a:gd name="connsiteY5" fmla="*/ 5067207 h 5130000"/>
              <a:gd name="connsiteX6" fmla="*/ 0 w 11044800"/>
              <a:gd name="connsiteY6" fmla="*/ 5020874 h 513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044800" h="5130000">
                <a:moveTo>
                  <a:pt x="0" y="0"/>
                </a:moveTo>
                <a:lnTo>
                  <a:pt x="11044800" y="0"/>
                </a:lnTo>
                <a:lnTo>
                  <a:pt x="11044800" y="5130000"/>
                </a:lnTo>
                <a:lnTo>
                  <a:pt x="65103" y="5130000"/>
                </a:lnTo>
                <a:lnTo>
                  <a:pt x="30206" y="5106956"/>
                </a:lnTo>
                <a:cubicBezTo>
                  <a:pt x="19198" y="5095543"/>
                  <a:pt x="10939" y="5081961"/>
                  <a:pt x="5779" y="5067207"/>
                </a:cubicBezTo>
                <a:lnTo>
                  <a:pt x="0" y="50208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algn="r">
              <a:defRPr baseline="0"/>
            </a:lvl1pPr>
          </a:lstStyle>
          <a:p>
            <a:r>
              <a:rPr lang="nl-NL" dirty="0"/>
              <a:t>Voeg afbeelding in via Invoegen-&gt;Afbeeldingen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73877" y="1141200"/>
            <a:ext cx="5711901" cy="2189133"/>
          </a:xfrm>
          <a:solidFill>
            <a:schemeClr val="accent2"/>
          </a:solidFill>
        </p:spPr>
        <p:txBody>
          <a:bodyPr lIns="540000" tIns="720000" rIns="180000" anchor="t" anchorCtr="0">
            <a:noAutofit/>
          </a:bodyPr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3876" y="3223536"/>
            <a:ext cx="5711901" cy="1243268"/>
          </a:xfrm>
          <a:solidFill>
            <a:schemeClr val="accent2"/>
          </a:solidFill>
        </p:spPr>
        <p:txBody>
          <a:bodyPr lIns="540000">
            <a:noAutofit/>
          </a:bodyPr>
          <a:lstStyle>
            <a:lvl1pPr marL="0" indent="0" algn="l">
              <a:buNone/>
              <a:defRPr sz="33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0" hasCustomPrompt="1"/>
          </p:nvPr>
        </p:nvSpPr>
        <p:spPr>
          <a:xfrm>
            <a:off x="573877" y="4466804"/>
            <a:ext cx="5711900" cy="684237"/>
          </a:xfrm>
          <a:solidFill>
            <a:schemeClr val="accent2"/>
          </a:solidFill>
        </p:spPr>
        <p:txBody>
          <a:bodyPr lIns="540000">
            <a:noAutofit/>
          </a:bodyPr>
          <a:lstStyle>
            <a:lvl1pPr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Achternaam – maand 2019</a:t>
            </a:r>
          </a:p>
        </p:txBody>
      </p:sp>
      <p:pic>
        <p:nvPicPr>
          <p:cNvPr id="8" name="LogoGroo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808" y="722"/>
            <a:ext cx="1141200" cy="11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0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 achtergrond groen"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9594"/>
            <a:ext cx="12192000" cy="684840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247087"/>
            <a:ext cx="10515600" cy="3774302"/>
          </a:xfrm>
        </p:spPr>
        <p:txBody>
          <a:bodyPr anchor="t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1680883"/>
            <a:ext cx="10515600" cy="4105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-2134748" y="2616377"/>
            <a:ext cx="1901835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Voeg achtergrond foto in via:</a:t>
            </a:r>
          </a:p>
          <a:p>
            <a:endParaRPr lang="nl-NL" sz="1000" b="1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Rechtermuisknop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Achtergrond opmaken …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Onder Opvulling</a:t>
            </a:r>
            <a:br>
              <a:rPr lang="nl-NL" sz="1000" b="0" baseline="0" dirty="0"/>
            </a:br>
            <a:r>
              <a:rPr lang="nl-NL" sz="1000" b="0" baseline="0" dirty="0" err="1"/>
              <a:t>Opvulling</a:t>
            </a:r>
            <a:r>
              <a:rPr lang="nl-NL" sz="1000" b="0" baseline="0" dirty="0"/>
              <a:t> met afbeelding of </a:t>
            </a:r>
            <a:r>
              <a:rPr lang="nl-NL" sz="1000" b="0" baseline="0" dirty="0" err="1"/>
              <a:t>bitmappatroon</a:t>
            </a:r>
            <a:endParaRPr lang="nl-NL" sz="1000" b="0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[Bestand …]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Selecteer afbeelding</a:t>
            </a:r>
          </a:p>
          <a:p>
            <a:pPr marL="171450" indent="-171450">
              <a:buFontTx/>
              <a:buChar char="-"/>
            </a:pPr>
            <a:endParaRPr lang="nl-NL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59078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ekop achtergrond paars">
    <p:bg>
      <p:bgPr>
        <a:blipFill dpi="0" rotWithShape="1">
          <a:blip r:embed="rId2"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9594"/>
            <a:ext cx="12192000" cy="68484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247087"/>
            <a:ext cx="10515600" cy="3774302"/>
          </a:xfrm>
        </p:spPr>
        <p:txBody>
          <a:bodyPr anchor="t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1680883"/>
            <a:ext cx="10515600" cy="4105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-2134748" y="2616377"/>
            <a:ext cx="1901835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Voeg achtergrond foto in via:</a:t>
            </a:r>
          </a:p>
          <a:p>
            <a:endParaRPr lang="nl-NL" sz="1000" b="1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Rechtermuisknop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Achtergrond opmaken …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Onder Opvulling</a:t>
            </a:r>
            <a:br>
              <a:rPr lang="nl-NL" sz="1000" b="0" baseline="0" dirty="0"/>
            </a:br>
            <a:r>
              <a:rPr lang="nl-NL" sz="1000" b="0" baseline="0" dirty="0" err="1"/>
              <a:t>Opvulling</a:t>
            </a:r>
            <a:r>
              <a:rPr lang="nl-NL" sz="1000" b="0" baseline="0" dirty="0"/>
              <a:t> met afbeelding of </a:t>
            </a:r>
            <a:r>
              <a:rPr lang="nl-NL" sz="1000" b="0" baseline="0" dirty="0" err="1"/>
              <a:t>bitmappatroon</a:t>
            </a:r>
            <a:endParaRPr lang="nl-NL" sz="1000" b="0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[Bestand …]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Selecteer afbeelding</a:t>
            </a:r>
          </a:p>
          <a:p>
            <a:pPr marL="171450" indent="-171450">
              <a:buFontTx/>
              <a:buChar char="-"/>
            </a:pPr>
            <a:endParaRPr lang="nl-NL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18983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ekop achtergrond groe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0" y="9594"/>
            <a:ext cx="12192000" cy="684840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247087"/>
            <a:ext cx="10515600" cy="3774302"/>
          </a:xfrm>
        </p:spPr>
        <p:txBody>
          <a:bodyPr anchor="t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1680883"/>
            <a:ext cx="10515600" cy="4105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-2134748" y="2616377"/>
            <a:ext cx="1901835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Voeg achtergrond foto in via:</a:t>
            </a:r>
          </a:p>
          <a:p>
            <a:endParaRPr lang="nl-NL" sz="1000" b="1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Rechtermuisknop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Achtergrond opmaken …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Onder Opvulling</a:t>
            </a:r>
            <a:br>
              <a:rPr lang="nl-NL" sz="1000" b="0" baseline="0" dirty="0"/>
            </a:br>
            <a:r>
              <a:rPr lang="nl-NL" sz="1000" b="0" baseline="0" dirty="0" err="1"/>
              <a:t>Opvulling</a:t>
            </a:r>
            <a:r>
              <a:rPr lang="nl-NL" sz="1000" b="0" baseline="0" dirty="0"/>
              <a:t> met afbeelding of </a:t>
            </a:r>
            <a:r>
              <a:rPr lang="nl-NL" sz="1000" b="0" baseline="0" dirty="0" err="1"/>
              <a:t>bitmappatroon</a:t>
            </a:r>
            <a:endParaRPr lang="nl-NL" sz="1000" b="0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[Bestand …]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Selecteer afbeelding</a:t>
            </a:r>
          </a:p>
          <a:p>
            <a:pPr marL="171450" indent="-171450">
              <a:buFontTx/>
              <a:buChar char="-"/>
            </a:pPr>
            <a:endParaRPr lang="nl-NL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25359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ekop achtergrond paars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9594"/>
            <a:ext cx="12192000" cy="6848406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2247087"/>
            <a:ext cx="10515600" cy="3774302"/>
          </a:xfrm>
        </p:spPr>
        <p:txBody>
          <a:bodyPr anchor="t">
            <a:norm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1680883"/>
            <a:ext cx="10515600" cy="41056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-2134748" y="2616377"/>
            <a:ext cx="1901835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Voeg achtergrond foto in via:</a:t>
            </a:r>
          </a:p>
          <a:p>
            <a:endParaRPr lang="nl-NL" sz="1000" b="1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Rechtermuisknop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Achtergrond opmaken …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Onder Opvulling</a:t>
            </a:r>
            <a:br>
              <a:rPr lang="nl-NL" sz="1000" b="0" baseline="0" dirty="0"/>
            </a:br>
            <a:r>
              <a:rPr lang="nl-NL" sz="1000" b="0" baseline="0" dirty="0" err="1"/>
              <a:t>Opvulling</a:t>
            </a:r>
            <a:r>
              <a:rPr lang="nl-NL" sz="1000" b="0" baseline="0" dirty="0"/>
              <a:t> met afbeelding of </a:t>
            </a:r>
            <a:r>
              <a:rPr lang="nl-NL" sz="1000" b="0" baseline="0" dirty="0" err="1"/>
              <a:t>bitmappatroon</a:t>
            </a:r>
            <a:endParaRPr lang="nl-NL" sz="1000" b="0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[Bestand …]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Selecteer afbeelding</a:t>
            </a:r>
          </a:p>
          <a:p>
            <a:pPr marL="171450" indent="-171450">
              <a:buFontTx/>
              <a:buChar char="-"/>
            </a:pPr>
            <a:endParaRPr lang="nl-NL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412299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31854" y="6283226"/>
            <a:ext cx="70654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540532" y="6280917"/>
            <a:ext cx="65146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7858EFD-5BD1-49FD-AEFF-3614BE3134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1" name="Tekstvak 10"/>
          <p:cNvSpPr txBox="1"/>
          <p:nvPr userDrawn="1"/>
        </p:nvSpPr>
        <p:spPr>
          <a:xfrm>
            <a:off x="11374734" y="6335479"/>
            <a:ext cx="19594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NL" sz="1100" dirty="0"/>
              <a:t>–</a:t>
            </a:r>
          </a:p>
        </p:txBody>
      </p:sp>
      <p:sp>
        <p:nvSpPr>
          <p:cNvPr id="8" name="Tekstvak 7"/>
          <p:cNvSpPr txBox="1"/>
          <p:nvPr userDrawn="1"/>
        </p:nvSpPr>
        <p:spPr>
          <a:xfrm>
            <a:off x="-1561438" y="2960688"/>
            <a:ext cx="1392964" cy="301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Opmaak bodytekst door:</a:t>
            </a: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Cursor in alinea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daarna Tab Start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kies knop lijstniveau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verhogen /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verlagen</a:t>
            </a: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r>
              <a:rPr lang="nl-NL" sz="100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Niv</a:t>
            </a:r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	Opmaak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	 Normaal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	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	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4	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5	   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100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686" y="4277505"/>
            <a:ext cx="1019175" cy="5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LogoKle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3" y="6160655"/>
            <a:ext cx="569832" cy="5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7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9576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31854" y="6283226"/>
            <a:ext cx="70654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11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540532" y="6280917"/>
            <a:ext cx="65146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7858EFD-5BD1-49FD-AEFF-3614BE3134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2" name="Tekstvak 11"/>
          <p:cNvSpPr txBox="1"/>
          <p:nvPr userDrawn="1"/>
        </p:nvSpPr>
        <p:spPr>
          <a:xfrm>
            <a:off x="11374734" y="6335479"/>
            <a:ext cx="19594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NL" sz="1100" dirty="0"/>
              <a:t>–</a:t>
            </a:r>
          </a:p>
        </p:txBody>
      </p:sp>
      <p:sp>
        <p:nvSpPr>
          <p:cNvPr id="9" name="Tekstvak 8"/>
          <p:cNvSpPr txBox="1"/>
          <p:nvPr userDrawn="1"/>
        </p:nvSpPr>
        <p:spPr>
          <a:xfrm>
            <a:off x="-1561438" y="2960688"/>
            <a:ext cx="1392964" cy="301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Opmaak bodytekst door:</a:t>
            </a: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Cursor in alinea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daarna Tab Start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kies knop lijstniveau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verhogen /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verlagen</a:t>
            </a: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r>
              <a:rPr lang="nl-NL" sz="100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Niv</a:t>
            </a:r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	Opmaak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	 Normaal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	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	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4	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5	   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100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686" y="4277505"/>
            <a:ext cx="1019175" cy="5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LogoKle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3" y="6160655"/>
            <a:ext cx="569832" cy="5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8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1355" y="1820323"/>
            <a:ext cx="11044800" cy="823912"/>
          </a:xfrm>
        </p:spPr>
        <p:txBody>
          <a:bodyPr anchor="t">
            <a:noAutofit/>
          </a:bodyPr>
          <a:lstStyle>
            <a:lvl1pPr marL="0" indent="0">
              <a:buNone/>
              <a:defRPr sz="33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1356" y="2969813"/>
            <a:ext cx="5426220" cy="305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289482" y="2969812"/>
            <a:ext cx="5326673" cy="305157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12" name="LogoKlei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3" y="6160655"/>
            <a:ext cx="569832" cy="569832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71355" y="563116"/>
            <a:ext cx="11044800" cy="119830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31854" y="6283226"/>
            <a:ext cx="70654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540532" y="6280917"/>
            <a:ext cx="65146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7858EFD-5BD1-49FD-AEFF-3614BE3134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1374734" y="6335479"/>
            <a:ext cx="19594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NL" sz="1100" dirty="0"/>
              <a:t>–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-1561438" y="2960688"/>
            <a:ext cx="1392964" cy="301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Opmaak bodytekst door:</a:t>
            </a: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Cursor in alinea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daarna Tab Start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kies knop lijstniveau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verhogen /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verlagen</a:t>
            </a: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r>
              <a:rPr lang="nl-NL" sz="100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Niv</a:t>
            </a:r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	Opmaak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	 Normaal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	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	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4	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5	   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100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2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686" y="4277505"/>
            <a:ext cx="1019175" cy="5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99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Links tekst Rechts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1355" y="1820323"/>
            <a:ext cx="11044800" cy="823912"/>
          </a:xfrm>
        </p:spPr>
        <p:txBody>
          <a:bodyPr anchor="t">
            <a:noAutofit/>
          </a:bodyPr>
          <a:lstStyle>
            <a:lvl1pPr marL="0" indent="0">
              <a:buNone/>
              <a:defRPr sz="33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1356" y="2969813"/>
            <a:ext cx="5426220" cy="305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71355" y="563116"/>
            <a:ext cx="11044800" cy="119830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31854" y="6283226"/>
            <a:ext cx="70654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540532" y="6280917"/>
            <a:ext cx="65146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7858EFD-5BD1-49FD-AEFF-3614BE3134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1374734" y="6335479"/>
            <a:ext cx="19594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NL" sz="1100" dirty="0"/>
              <a:t>–</a:t>
            </a:r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1"/>
          </p:nvPr>
        </p:nvSpPr>
        <p:spPr>
          <a:xfrm>
            <a:off x="6288155" y="2969813"/>
            <a:ext cx="5328000" cy="305157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5" name="Tekstvak 14"/>
          <p:cNvSpPr txBox="1"/>
          <p:nvPr userDrawn="1"/>
        </p:nvSpPr>
        <p:spPr>
          <a:xfrm>
            <a:off x="-1561438" y="2960688"/>
            <a:ext cx="1392964" cy="301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Opmaak bodytekst door:</a:t>
            </a: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Cursor in alinea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daarna Tab Start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kies knop lijstniveau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verhogen /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verlagen</a:t>
            </a: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r>
              <a:rPr lang="nl-NL" sz="100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Niv</a:t>
            </a:r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	Opmaak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	 Normaal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	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	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4	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5	   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100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686" y="4277505"/>
            <a:ext cx="1019175" cy="5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ogoKle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3" y="6160655"/>
            <a:ext cx="569832" cy="5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9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rechts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1355" y="1820323"/>
            <a:ext cx="11044800" cy="823912"/>
          </a:xfrm>
        </p:spPr>
        <p:txBody>
          <a:bodyPr anchor="t">
            <a:noAutofit/>
          </a:bodyPr>
          <a:lstStyle>
            <a:lvl1pPr marL="0" indent="0">
              <a:buNone/>
              <a:defRPr sz="33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1356" y="2969813"/>
            <a:ext cx="5426220" cy="305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4"/>
          </p:nvPr>
        </p:nvSpPr>
        <p:spPr>
          <a:xfrm>
            <a:off x="6289482" y="2969813"/>
            <a:ext cx="5305888" cy="3051576"/>
          </a:xfrm>
          <a:custGeom>
            <a:avLst/>
            <a:gdLst>
              <a:gd name="connsiteX0" fmla="*/ 0 w 5305888"/>
              <a:gd name="connsiteY0" fmla="*/ 0 h 3424724"/>
              <a:gd name="connsiteX1" fmla="*/ 5305888 w 5305888"/>
              <a:gd name="connsiteY1" fmla="*/ 0 h 3424724"/>
              <a:gd name="connsiteX2" fmla="*/ 5305888 w 5305888"/>
              <a:gd name="connsiteY2" fmla="*/ 3424724 h 3424724"/>
              <a:gd name="connsiteX3" fmla="*/ 74142 w 5305888"/>
              <a:gd name="connsiteY3" fmla="*/ 3424724 h 3424724"/>
              <a:gd name="connsiteX4" fmla="*/ 67268 w 5305888"/>
              <a:gd name="connsiteY4" fmla="*/ 3423715 h 3424724"/>
              <a:gd name="connsiteX5" fmla="*/ 28028 w 5305888"/>
              <a:gd name="connsiteY5" fmla="*/ 3397803 h 3424724"/>
              <a:gd name="connsiteX6" fmla="*/ 3601 w 5305888"/>
              <a:gd name="connsiteY6" fmla="*/ 3358054 h 3424724"/>
              <a:gd name="connsiteX7" fmla="*/ 0 w 5305888"/>
              <a:gd name="connsiteY7" fmla="*/ 3329182 h 342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05888" h="3424724">
                <a:moveTo>
                  <a:pt x="0" y="0"/>
                </a:moveTo>
                <a:lnTo>
                  <a:pt x="5305888" y="0"/>
                </a:lnTo>
                <a:lnTo>
                  <a:pt x="5305888" y="3424724"/>
                </a:lnTo>
                <a:lnTo>
                  <a:pt x="74142" y="3424724"/>
                </a:lnTo>
                <a:lnTo>
                  <a:pt x="67268" y="3423715"/>
                </a:lnTo>
                <a:cubicBezTo>
                  <a:pt x="52592" y="3418123"/>
                  <a:pt x="39173" y="3409357"/>
                  <a:pt x="28028" y="3397803"/>
                </a:cubicBezTo>
                <a:cubicBezTo>
                  <a:pt x="17020" y="3386390"/>
                  <a:pt x="8761" y="3372808"/>
                  <a:pt x="3601" y="3358054"/>
                </a:cubicBezTo>
                <a:lnTo>
                  <a:pt x="0" y="332918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432000" tIns="0" rIns="432000" bIns="0">
            <a:noAutofit/>
          </a:bodyPr>
          <a:lstStyle>
            <a:lvl1pPr>
              <a:lnSpc>
                <a:spcPct val="114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14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lnSpc>
                <a:spcPct val="114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lnSpc>
                <a:spcPct val="114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lnSpc>
                <a:spcPct val="114000"/>
              </a:lnSpc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71355" y="563116"/>
            <a:ext cx="11044800" cy="119830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31854" y="6283226"/>
            <a:ext cx="70654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10"/>
          </p:nvPr>
        </p:nvSpPr>
        <p:spPr>
          <a:xfrm>
            <a:off x="11540532" y="6280917"/>
            <a:ext cx="65146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7858EFD-5BD1-49FD-AEFF-3614BE3134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6" name="Tekstvak 15"/>
          <p:cNvSpPr txBox="1"/>
          <p:nvPr userDrawn="1"/>
        </p:nvSpPr>
        <p:spPr>
          <a:xfrm>
            <a:off x="11374734" y="6335479"/>
            <a:ext cx="19594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NL" sz="1100" dirty="0"/>
              <a:t>–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-1561438" y="2960688"/>
            <a:ext cx="1392964" cy="301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Opmaak bodytekst door:</a:t>
            </a: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Cursor in alinea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daarna Tab Start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kies knop lijstniveau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verhogen /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verlagen</a:t>
            </a: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r>
              <a:rPr lang="nl-NL" sz="100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Niv</a:t>
            </a:r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	Opmaak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	 Normaal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	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	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4	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5	   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100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686" y="4277505"/>
            <a:ext cx="1019175" cy="5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LogoKle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3" y="6160655"/>
            <a:ext cx="569832" cy="5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5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1355" y="1820323"/>
            <a:ext cx="5426221" cy="823912"/>
          </a:xfrm>
        </p:spPr>
        <p:txBody>
          <a:bodyPr anchor="t">
            <a:noAutofit/>
          </a:bodyPr>
          <a:lstStyle>
            <a:lvl1pPr marL="0" indent="0">
              <a:buNone/>
              <a:defRPr sz="33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1356" y="2969813"/>
            <a:ext cx="5426220" cy="305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71355" y="563116"/>
            <a:ext cx="5426221" cy="119830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3"/>
          </p:nvPr>
        </p:nvSpPr>
        <p:spPr>
          <a:xfrm>
            <a:off x="6283324" y="563564"/>
            <a:ext cx="5321773" cy="545782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31854" y="6283226"/>
            <a:ext cx="70654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540532" y="6280917"/>
            <a:ext cx="65146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7858EFD-5BD1-49FD-AEFF-3614BE3134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1374734" y="6335479"/>
            <a:ext cx="19594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NL" sz="1100" dirty="0"/>
              <a:t>–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-1561438" y="2960688"/>
            <a:ext cx="1392964" cy="301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Opmaak bodytekst door:</a:t>
            </a: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Cursor in alinea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daarna Tab Start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kies knop lijstniveau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verhogen /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verlagen</a:t>
            </a: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r>
              <a:rPr lang="nl-NL" sz="100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Niv</a:t>
            </a:r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	Opmaak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	 Normaal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	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	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4	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5	   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100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686" y="4277505"/>
            <a:ext cx="1019175" cy="5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ogoKle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3" y="6160655"/>
            <a:ext cx="569832" cy="5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5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Grafiek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71355" y="1820323"/>
            <a:ext cx="5426221" cy="823912"/>
          </a:xfrm>
        </p:spPr>
        <p:txBody>
          <a:bodyPr anchor="t">
            <a:noAutofit/>
          </a:bodyPr>
          <a:lstStyle>
            <a:lvl1pPr marL="0" indent="0">
              <a:buNone/>
              <a:defRPr sz="33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1356" y="2969813"/>
            <a:ext cx="5426220" cy="30515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3"/>
          </p:nvPr>
        </p:nvSpPr>
        <p:spPr>
          <a:xfrm>
            <a:off x="6294438" y="0"/>
            <a:ext cx="5884862" cy="6858000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en-US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71355" y="563116"/>
            <a:ext cx="5426221" cy="119830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31854" y="6283226"/>
            <a:ext cx="70654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540532" y="6280917"/>
            <a:ext cx="65146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7858EFD-5BD1-49FD-AEFF-3614BE3134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3" name="Tekstvak 12"/>
          <p:cNvSpPr txBox="1"/>
          <p:nvPr userDrawn="1"/>
        </p:nvSpPr>
        <p:spPr>
          <a:xfrm>
            <a:off x="11374734" y="6335479"/>
            <a:ext cx="19594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NL" sz="1100" dirty="0"/>
              <a:t>–</a:t>
            </a:r>
          </a:p>
        </p:txBody>
      </p:sp>
      <p:sp>
        <p:nvSpPr>
          <p:cNvPr id="11" name="Tekstvak 10"/>
          <p:cNvSpPr txBox="1"/>
          <p:nvPr userDrawn="1"/>
        </p:nvSpPr>
        <p:spPr>
          <a:xfrm>
            <a:off x="-1561438" y="2960688"/>
            <a:ext cx="1392964" cy="301621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Opmaak bodytekst door:</a:t>
            </a: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Cursor in alinea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daarna Tab Start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kies knop lijstniveau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verhogen / </a:t>
            </a:r>
            <a:b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1000" dirty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verlagen</a:t>
            </a: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endParaRPr lang="nl-NL" sz="100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tabLst>
                <a:tab pos="361950" algn="l"/>
              </a:tabLst>
            </a:pPr>
            <a:r>
              <a:rPr lang="nl-NL" sz="100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Niv</a:t>
            </a:r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.	Opmaak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1	 Normaal</a:t>
            </a:r>
          </a:p>
          <a:p>
            <a:pPr>
              <a:tabLst>
                <a:tab pos="361950" algn="l"/>
              </a:tabLst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2	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■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3	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4	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1950" algn="l"/>
              </a:tabLst>
              <a:defRPr/>
            </a:pP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5	         </a:t>
            </a:r>
            <a:r>
              <a:rPr lang="nl-NL" sz="1000" b="0" baseline="0" noProof="0" dirty="0">
                <a:solidFill>
                  <a:schemeClr val="tx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□</a:t>
            </a:r>
            <a:r>
              <a:rPr lang="nl-NL" sz="1000" b="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1000" b="0" baseline="0" noProof="0" dirty="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Bullet</a:t>
            </a:r>
            <a:endParaRPr lang="nl-NL" sz="1000" b="0" baseline="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1000" baseline="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endParaRPr lang="nl-NL" sz="1000" noProof="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6686" y="4277505"/>
            <a:ext cx="1019175" cy="53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ogoKle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3" y="6160655"/>
            <a:ext cx="569832" cy="5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571355" y="563116"/>
            <a:ext cx="11044800" cy="119830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3"/>
          </p:nvPr>
        </p:nvSpPr>
        <p:spPr>
          <a:xfrm>
            <a:off x="571355" y="2012951"/>
            <a:ext cx="11044799" cy="4008438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  <a:endParaRPr lang="en-US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31854" y="6283226"/>
            <a:ext cx="70654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540532" y="6280917"/>
            <a:ext cx="65146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7858EFD-5BD1-49FD-AEFF-3614BE31344B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1374734" y="6335479"/>
            <a:ext cx="195943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nl-NL" sz="1100" dirty="0"/>
              <a:t>–</a:t>
            </a:r>
          </a:p>
        </p:txBody>
      </p:sp>
      <p:pic>
        <p:nvPicPr>
          <p:cNvPr id="8" name="LogoKlei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3" y="6160655"/>
            <a:ext cx="569832" cy="56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95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tergrondfoto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10"/>
          </p:nvPr>
        </p:nvSpPr>
        <p:spPr>
          <a:xfrm>
            <a:off x="571356" y="3725795"/>
            <a:ext cx="5702984" cy="2558273"/>
          </a:xfrm>
          <a:custGeom>
            <a:avLst/>
            <a:gdLst>
              <a:gd name="connsiteX0" fmla="*/ 0 w 5702984"/>
              <a:gd name="connsiteY0" fmla="*/ 0 h 2558273"/>
              <a:gd name="connsiteX1" fmla="*/ 5702984 w 5702984"/>
              <a:gd name="connsiteY1" fmla="*/ 0 h 2558273"/>
              <a:gd name="connsiteX2" fmla="*/ 5702984 w 5702984"/>
              <a:gd name="connsiteY2" fmla="*/ 2558273 h 2558273"/>
              <a:gd name="connsiteX3" fmla="*/ 118891 w 5702984"/>
              <a:gd name="connsiteY3" fmla="*/ 2558273 h 2558273"/>
              <a:gd name="connsiteX4" fmla="*/ 118753 w 5702984"/>
              <a:gd name="connsiteY4" fmla="*/ 2555140 h 2558273"/>
              <a:gd name="connsiteX5" fmla="*/ 32727 w 5702984"/>
              <a:gd name="connsiteY5" fmla="*/ 2522361 h 2558273"/>
              <a:gd name="connsiteX6" fmla="*/ 2465 w 5702984"/>
              <a:gd name="connsiteY6" fmla="*/ 2435832 h 2558273"/>
              <a:gd name="connsiteX7" fmla="*/ 0 w 5702984"/>
              <a:gd name="connsiteY7" fmla="*/ 2435679 h 2558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02984" h="2558273">
                <a:moveTo>
                  <a:pt x="0" y="0"/>
                </a:moveTo>
                <a:lnTo>
                  <a:pt x="5702984" y="0"/>
                </a:lnTo>
                <a:lnTo>
                  <a:pt x="5702984" y="2558273"/>
                </a:lnTo>
                <a:lnTo>
                  <a:pt x="118891" y="2558273"/>
                </a:lnTo>
                <a:lnTo>
                  <a:pt x="118753" y="2555140"/>
                </a:lnTo>
                <a:cubicBezTo>
                  <a:pt x="86401" y="2557427"/>
                  <a:pt x="55017" y="2545468"/>
                  <a:pt x="32727" y="2522361"/>
                </a:cubicBezTo>
                <a:cubicBezTo>
                  <a:pt x="10710" y="2499535"/>
                  <a:pt x="-308" y="2468032"/>
                  <a:pt x="2465" y="2435832"/>
                </a:cubicBezTo>
                <a:lnTo>
                  <a:pt x="0" y="2435679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576000" tIns="540000" rIns="540000" bIns="54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2" name="LogoKlei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289" y="3429000"/>
            <a:ext cx="568800" cy="568800"/>
          </a:xfrm>
          <a:prstGeom prst="rect">
            <a:avLst/>
          </a:prstGeom>
        </p:spPr>
      </p:pic>
      <p:sp>
        <p:nvSpPr>
          <p:cNvPr id="6" name="Tekstvak 5"/>
          <p:cNvSpPr txBox="1"/>
          <p:nvPr userDrawn="1"/>
        </p:nvSpPr>
        <p:spPr>
          <a:xfrm>
            <a:off x="-2134748" y="2616377"/>
            <a:ext cx="1901835" cy="163121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nl-NL" sz="1000" dirty="0"/>
              <a:t>Voeg achtergrond foto in via:</a:t>
            </a:r>
          </a:p>
          <a:p>
            <a:endParaRPr lang="nl-NL" sz="1000" b="1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Rechtermuisknop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Achtergrond opmaken …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Onder Opvulling</a:t>
            </a:r>
            <a:br>
              <a:rPr lang="nl-NL" sz="1000" b="0" baseline="0" dirty="0"/>
            </a:br>
            <a:r>
              <a:rPr lang="nl-NL" sz="1000" b="0" baseline="0" dirty="0" err="1"/>
              <a:t>Opvulling</a:t>
            </a:r>
            <a:r>
              <a:rPr lang="nl-NL" sz="1000" b="0" baseline="0" dirty="0"/>
              <a:t> met afbeelding of </a:t>
            </a:r>
            <a:r>
              <a:rPr lang="nl-NL" sz="1000" b="0" baseline="0" dirty="0" err="1"/>
              <a:t>bitmappatroon</a:t>
            </a:r>
            <a:endParaRPr lang="nl-NL" sz="1000" b="0" baseline="0" dirty="0"/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[Bestand …]</a:t>
            </a:r>
          </a:p>
          <a:p>
            <a:pPr marL="171450" indent="-171450">
              <a:buFontTx/>
              <a:buChar char="-"/>
            </a:pPr>
            <a:r>
              <a:rPr lang="nl-NL" sz="1000" b="0" baseline="0" dirty="0"/>
              <a:t>Selecteer afbeelding</a:t>
            </a:r>
          </a:p>
          <a:p>
            <a:pPr marL="171450" indent="-171450">
              <a:buFontTx/>
              <a:buChar char="-"/>
            </a:pPr>
            <a:endParaRPr lang="nl-NL" sz="1000" b="0" baseline="0" dirty="0"/>
          </a:p>
        </p:txBody>
      </p:sp>
    </p:spTree>
    <p:extLst>
      <p:ext uri="{BB962C8B-B14F-4D97-AF65-F5344CB8AC3E}">
        <p14:creationId xmlns:p14="http://schemas.microsoft.com/office/powerpoint/2010/main" val="81292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71355" y="563116"/>
            <a:ext cx="11044800" cy="119830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64204" y="2975155"/>
            <a:ext cx="11044800" cy="30448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331854" y="6283226"/>
            <a:ext cx="7065489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 b="1">
                <a:solidFill>
                  <a:schemeClr val="tx1"/>
                </a:solidFill>
              </a:defRPr>
            </a:lvl1pPr>
          </a:lstStyle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1540532" y="6280917"/>
            <a:ext cx="651468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27858EFD-5BD1-49FD-AEFF-3614BE31344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002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3" r:id="rId3"/>
    <p:sldLayoutId id="2147483665" r:id="rId4"/>
    <p:sldLayoutId id="2147483659" r:id="rId5"/>
    <p:sldLayoutId id="2147483661" r:id="rId6"/>
    <p:sldLayoutId id="2147483662" r:id="rId7"/>
    <p:sldLayoutId id="2147483663" r:id="rId8"/>
    <p:sldLayoutId id="2147483664" r:id="rId9"/>
    <p:sldLayoutId id="2147483672" r:id="rId10"/>
    <p:sldLayoutId id="2147483673" r:id="rId11"/>
    <p:sldLayoutId id="2147483674" r:id="rId12"/>
    <p:sldLayoutId id="2147483660" r:id="rId13"/>
    <p:sldLayoutId id="2147483675" r:id="rId14"/>
    <p:sldLayoutId id="2147483651" r:id="rId15"/>
    <p:sldLayoutId id="2147483657" r:id="rId16"/>
    <p:sldLayoutId id="2147483658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50" r:id="rId24"/>
    <p:sldLayoutId id="2147483652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5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4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36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□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□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000" algn="l" defTabSz="914400" rtl="0" eaLnBrk="1" latinLnBrk="0" hangingPunct="1">
        <a:lnSpc>
          <a:spcPct val="114000"/>
        </a:lnSpc>
        <a:spcBef>
          <a:spcPts val="0"/>
        </a:spcBef>
        <a:buClr>
          <a:schemeClr val="tx2"/>
        </a:buClr>
        <a:buFont typeface="Arial" panose="020B0604020202020204" pitchFamily="34" charset="0"/>
        <a:buChar char="□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orient="horz" pos="18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larbeidsinspectie.nl/documenten/2025/10/02/monitor-arbeidsongevallen-2024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hyperlink" Target="https://onderzoeksraad.nl/wp-content/uploads/2025/09/veiligheid-arbeidsmigranten-2.pdf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www.reisroutes.be/blog/nederland/bezienswaardigheden-volendam-bezoeken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/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 b="15144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Veilig werken met uitzendkrachten </a:t>
            </a:r>
            <a:endParaRPr lang="en-GB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STL Veiligheidsdag</a:t>
            </a:r>
            <a:endParaRPr lang="en-GB" dirty="0"/>
          </a:p>
          <a:p>
            <a:r>
              <a:rPr lang="en-GB" sz="2400" dirty="0"/>
              <a:t>21 </a:t>
            </a:r>
            <a:r>
              <a:rPr lang="en-GB" sz="2400" dirty="0" err="1"/>
              <a:t>mei</a:t>
            </a:r>
            <a:r>
              <a:rPr lang="en-GB" sz="2400" dirty="0"/>
              <a:t> 2026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Celine Ootes</a:t>
            </a:r>
          </a:p>
        </p:txBody>
      </p:sp>
    </p:spTree>
    <p:extLst>
      <p:ext uri="{BB962C8B-B14F-4D97-AF65-F5344CB8AC3E}">
        <p14:creationId xmlns:p14="http://schemas.microsoft.com/office/powerpoint/2010/main" val="134018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58585-0024-E83E-5A4E-C20882E503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90F56A2-F8FB-EA28-D4BA-0BCBE9CAB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Right </a:t>
            </a:r>
            <a:r>
              <a:rPr lang="nl-NL" dirty="0" err="1"/>
              <a:t>thing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– De cijfers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6315646-9E4C-674B-D7E4-E3A7F163C3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44765D7-A268-DF97-1F43-525EEB2B7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8EFD-5BD1-49FD-AEFF-3614BE31344B}" type="slidenum">
              <a:rPr lang="nl-NL" smtClean="0"/>
              <a:pPr/>
              <a:t>10</a:t>
            </a:fld>
            <a:endParaRPr lang="nl-NL" dirty="0"/>
          </a:p>
        </p:txBody>
      </p:sp>
      <p:pic>
        <p:nvPicPr>
          <p:cNvPr id="8" name="Afbeelding 7">
            <a:hlinkClick r:id="rId3"/>
            <a:extLst>
              <a:ext uri="{FF2B5EF4-FFF2-40B4-BE49-F238E27FC236}">
                <a16:creationId xmlns:a16="http://schemas.microsoft.com/office/drawing/2014/main" id="{59C6B883-38BE-BDEF-DADA-D94ABCA72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73" y="1397675"/>
            <a:ext cx="2739335" cy="3902465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19B5E02F-1427-66D9-2011-0685E160A71D}"/>
              </a:ext>
            </a:extLst>
          </p:cNvPr>
          <p:cNvSpPr txBox="1"/>
          <p:nvPr/>
        </p:nvSpPr>
        <p:spPr>
          <a:xfrm>
            <a:off x="3068008" y="1397675"/>
            <a:ext cx="47965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18% meldingsplichtige arbeidsongevallen  uitzendkracht / 4% van aandeel werkenden</a:t>
            </a:r>
          </a:p>
          <a:p>
            <a:endParaRPr lang="nl-NL" dirty="0"/>
          </a:p>
          <a:p>
            <a:r>
              <a:rPr lang="nl-NL" dirty="0"/>
              <a:t>Meeste arbeidsongevallen, in absolute aantallen, vinden plaats in de sectoren Industrie, Bouwnijverheid, Handel, en vervoer en opslag. </a:t>
            </a:r>
          </a:p>
        </p:txBody>
      </p:sp>
      <p:pic>
        <p:nvPicPr>
          <p:cNvPr id="11" name="Afbeelding 10">
            <a:hlinkClick r:id="rId5"/>
            <a:extLst>
              <a:ext uri="{FF2B5EF4-FFF2-40B4-BE49-F238E27FC236}">
                <a16:creationId xmlns:a16="http://schemas.microsoft.com/office/drawing/2014/main" id="{F047B020-F008-03F0-FF25-CB3FC47DE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221" y="1761423"/>
            <a:ext cx="3243719" cy="4580021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F91B2A21-B57D-1D57-9420-018DA803D38D}"/>
              </a:ext>
            </a:extLst>
          </p:cNvPr>
          <p:cNvSpPr txBox="1"/>
          <p:nvPr/>
        </p:nvSpPr>
        <p:spPr>
          <a:xfrm>
            <a:off x="4331854" y="3665417"/>
            <a:ext cx="50227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Arbeidsmigranten zijn 1,4 – 5 keer zo vaak als gemiddeld betrokken bij een arbeidsongeval</a:t>
            </a:r>
          </a:p>
          <a:p>
            <a:endParaRPr lang="nl-NL" dirty="0"/>
          </a:p>
          <a:p>
            <a:r>
              <a:rPr lang="nl-NL" dirty="0"/>
              <a:t>Risico wordt verhoogd door </a:t>
            </a:r>
          </a:p>
          <a:p>
            <a:pPr marL="285750" indent="-285750">
              <a:buFontTx/>
              <a:buChar char="-"/>
            </a:pPr>
            <a:r>
              <a:rPr lang="nl-NL" dirty="0"/>
              <a:t>Grote aantallen in sectoren waar werk extra risicovol is</a:t>
            </a:r>
          </a:p>
          <a:p>
            <a:pPr marL="285750" indent="-285750">
              <a:buFontTx/>
              <a:buChar char="-"/>
            </a:pPr>
            <a:r>
              <a:rPr lang="nl-NL" dirty="0"/>
              <a:t>Taalbarrières, culturele verschillen, lange werk- en reistijden, slechte huisvesting en minder toegang tot zorg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903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C97BC4-F5DA-5D63-7831-C8F73120A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77638FBD-68EC-698B-EC00-492C13B2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Right </a:t>
            </a:r>
            <a:r>
              <a:rPr lang="nl-NL" dirty="0" err="1"/>
              <a:t>thing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– De praktijk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FE9CFA-2C8D-FEB5-F709-C4BA1052F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5F599D-7ED5-DDD1-AE18-06D05A7CFC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8EFD-5BD1-49FD-AEFF-3614BE31344B}" type="slidenum">
              <a:rPr lang="nl-NL" smtClean="0"/>
              <a:pPr/>
              <a:t>11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4B3BEA4-B4A6-E433-7ABE-9124D7B56BE5}"/>
              </a:ext>
            </a:extLst>
          </p:cNvPr>
          <p:cNvSpPr txBox="1"/>
          <p:nvPr/>
        </p:nvSpPr>
        <p:spPr>
          <a:xfrm>
            <a:off x="1921434" y="5320570"/>
            <a:ext cx="2848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Cultuurverschillen </a:t>
            </a:r>
          </a:p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937D30C-D10F-B219-7827-89AE74238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439" y="1868224"/>
            <a:ext cx="5018316" cy="3345544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12E2EB1-BD08-8998-26A3-AB589D1AA19C}"/>
              </a:ext>
            </a:extLst>
          </p:cNvPr>
          <p:cNvSpPr txBox="1"/>
          <p:nvPr/>
        </p:nvSpPr>
        <p:spPr>
          <a:xfrm>
            <a:off x="11344325" y="6510116"/>
            <a:ext cx="687404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050" i="1" dirty="0"/>
              <a:t>Afbeelding1: </a:t>
            </a:r>
            <a:r>
              <a:rPr lang="nl-NL" sz="1050" i="1" dirty="0">
                <a:hlinkClick r:id="rId4"/>
              </a:rPr>
              <a:t>https://www.reisroutes.be/blog/nederland/bezienswaardigheden-volendam-bezoeken/</a:t>
            </a:r>
            <a:endParaRPr lang="nl-NL" sz="1050" i="1" dirty="0"/>
          </a:p>
          <a:p>
            <a:r>
              <a:rPr lang="nl-NL" sz="1050" i="1" dirty="0"/>
              <a:t>Afbeelding2: https://www.bouwspraak.nl/nl/onze-gebaren/actiegebaren/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BCE562A8-3A39-5222-896C-9B0B2B37DA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598" y="1715136"/>
            <a:ext cx="2263305" cy="3651719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FBEF068-A67D-7374-5266-986C7B6F6E45}"/>
              </a:ext>
            </a:extLst>
          </p:cNvPr>
          <p:cNvSpPr txBox="1"/>
          <p:nvPr/>
        </p:nvSpPr>
        <p:spPr>
          <a:xfrm>
            <a:off x="7864598" y="5488421"/>
            <a:ext cx="28487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Taalverschillen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41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48661-9D17-50DD-FB43-52F0411A48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34CD12B-53B3-E9A3-EFE2-078783126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Smart </a:t>
            </a:r>
            <a:r>
              <a:rPr lang="nl-NL" dirty="0" err="1"/>
              <a:t>thing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– Risico’s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56DA860-BEE3-0F80-C4AF-6C5CEFAF7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580C666-5BF2-7296-AECB-94F4EA5FE3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8EFD-5BD1-49FD-AEFF-3614BE31344B}" type="slidenum">
              <a:rPr lang="nl-NL" smtClean="0"/>
              <a:pPr/>
              <a:t>12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66B02CB-6BD2-8339-CA0E-E19DF0791983}"/>
              </a:ext>
            </a:extLst>
          </p:cNvPr>
          <p:cNvSpPr txBox="1"/>
          <p:nvPr/>
        </p:nvSpPr>
        <p:spPr>
          <a:xfrm>
            <a:off x="7008120" y="1770569"/>
            <a:ext cx="52961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NL" dirty="0"/>
          </a:p>
          <a:p>
            <a:pPr lvl="1"/>
            <a:endParaRPr lang="nl-NL" dirty="0"/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nl-NL" dirty="0"/>
              <a:t>Persoonlijk niveau – De uitzendkracht, arbeidsmigrant en jijzelf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nl-NL" dirty="0"/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nl-NL" dirty="0"/>
              <a:t>Organisatie niveau – Goed werkgeverschap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nl-NL" dirty="0"/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nl-NL" dirty="0"/>
              <a:t>Sectoraal niveau - Uitzendverboden voorkomen</a:t>
            </a:r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lvl="2"/>
            <a:endParaRPr lang="nl-NL" dirty="0"/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9" name="Afbeelding 8" descr="Een golf slaat tegen een vuurtoren">
            <a:extLst>
              <a:ext uri="{FF2B5EF4-FFF2-40B4-BE49-F238E27FC236}">
                <a16:creationId xmlns:a16="http://schemas.microsoft.com/office/drawing/2014/main" id="{C197689E-2E1B-AC9A-70A2-60E4FAAE2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77" y="1596189"/>
            <a:ext cx="6780442" cy="405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6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5B45C-EA37-0109-40DD-B1DBD122F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3050372-9DB1-6109-2DC4-2A9D6F1FD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Smart </a:t>
            </a:r>
            <a:r>
              <a:rPr lang="nl-NL" dirty="0" err="1"/>
              <a:t>thing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– Samenwerkingen 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FAECB00-76C1-08E0-835F-F41918F86E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7F7F84-09CE-675E-756B-F9CF4F6EB1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8EFD-5BD1-49FD-AEFF-3614BE31344B}" type="slidenum">
              <a:rPr lang="nl-NL" smtClean="0"/>
              <a:pPr/>
              <a:t>13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8BA39AD-E8AD-8EAB-D76D-2E3012F304F8}"/>
              </a:ext>
            </a:extLst>
          </p:cNvPr>
          <p:cNvSpPr txBox="1"/>
          <p:nvPr/>
        </p:nvSpPr>
        <p:spPr>
          <a:xfrm>
            <a:off x="362807" y="1567729"/>
            <a:ext cx="108259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nl-NL" dirty="0"/>
          </a:p>
          <a:p>
            <a:pPr lvl="1"/>
            <a:r>
              <a:rPr lang="nl-NL" dirty="0"/>
              <a:t>Werk jij al samen met een bonafide uitzendorganisaties? </a:t>
            </a:r>
          </a:p>
          <a:p>
            <a:pPr marL="1200150" lvl="2" indent="-285750">
              <a:buFontTx/>
              <a:buChar char="-"/>
            </a:pPr>
            <a:r>
              <a:rPr lang="nl-NL" dirty="0"/>
              <a:t>Branchekeurmerk</a:t>
            </a:r>
          </a:p>
          <a:p>
            <a:pPr marL="1200150" lvl="2" indent="-285750">
              <a:buFontTx/>
              <a:buChar char="-"/>
            </a:pPr>
            <a:r>
              <a:rPr lang="nl-NL" dirty="0"/>
              <a:t>Minimale certificeringen </a:t>
            </a:r>
          </a:p>
          <a:p>
            <a:pPr marL="1200150" lvl="2" indent="-285750">
              <a:buFontTx/>
              <a:buChar char="-"/>
            </a:pPr>
            <a:r>
              <a:rPr lang="nl-NL" dirty="0"/>
              <a:t>Aanvullende veiligheidscertificeringen</a:t>
            </a:r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2"/>
            <a:endParaRPr lang="nl-NL" dirty="0"/>
          </a:p>
          <a:p>
            <a:pPr lvl="1"/>
            <a:r>
              <a:rPr lang="nl-NL" dirty="0"/>
              <a:t>TLN en ABU starten in 2027 aan een project gericht op veiligheid van ingehuurd personeel met extra aandacht voor internationale medewerkers </a:t>
            </a:r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742950" lvl="1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  <p:pic>
        <p:nvPicPr>
          <p:cNvPr id="4" name="Graphic 3" descr="Euro met effen opvulling">
            <a:extLst>
              <a:ext uri="{FF2B5EF4-FFF2-40B4-BE49-F238E27FC236}">
                <a16:creationId xmlns:a16="http://schemas.microsoft.com/office/drawing/2014/main" id="{670A2479-F87D-B89C-24F9-2C63EF055FB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7293" y="2990465"/>
            <a:ext cx="1644316" cy="1644316"/>
          </a:xfrm>
          <a:prstGeom prst="rect">
            <a:avLst/>
          </a:prstGeom>
        </p:spPr>
      </p:pic>
      <p:pic>
        <p:nvPicPr>
          <p:cNvPr id="9" name="Graphic 8" descr="Vraagteken met effen opvulling">
            <a:extLst>
              <a:ext uri="{FF2B5EF4-FFF2-40B4-BE49-F238E27FC236}">
                <a16:creationId xmlns:a16="http://schemas.microsoft.com/office/drawing/2014/main" id="{0C9D8D13-F3EC-75AB-E504-FB3245EAC84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6599" y="2990465"/>
            <a:ext cx="1644316" cy="164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16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C55D9-1997-D8C9-BE3D-2C722B627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5BD5C-B0BF-9D36-E6A9-4DF239DB7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763" y="2039178"/>
            <a:ext cx="10848474" cy="2426718"/>
          </a:xfrm>
        </p:spPr>
        <p:txBody>
          <a:bodyPr>
            <a:normAutofit fontScale="90000"/>
          </a:bodyPr>
          <a:lstStyle/>
          <a:p>
            <a:r>
              <a:rPr lang="nl-NL" dirty="0"/>
              <a:t>Welke verantwoordelijkheid neem jij voor de veiligheid van flexibel personeel op jouw werkvloer? </a:t>
            </a:r>
          </a:p>
        </p:txBody>
      </p:sp>
    </p:spTree>
    <p:extLst>
      <p:ext uri="{BB962C8B-B14F-4D97-AF65-F5344CB8AC3E}">
        <p14:creationId xmlns:p14="http://schemas.microsoft.com/office/powerpoint/2010/main" val="27092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2E29E-FEB4-FC40-35B9-795B340E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87" y="2879403"/>
            <a:ext cx="10515600" cy="3774302"/>
          </a:xfrm>
        </p:spPr>
        <p:txBody>
          <a:bodyPr/>
          <a:lstStyle/>
          <a:p>
            <a:r>
              <a:rPr lang="nl-NL" dirty="0"/>
              <a:t>Bedankt!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EC32E3-D092-4B20-69CE-BAD7BE8CB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942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832612"/>
            <a:ext cx="10515600" cy="3774302"/>
          </a:xfrm>
        </p:spPr>
        <p:txBody>
          <a:bodyPr/>
          <a:lstStyle/>
          <a:p>
            <a:r>
              <a:rPr lang="nl-NL" dirty="0"/>
              <a:t>Wie is er verantwoordelijk voor de veiligheid van uitzendkrachten en arbeidsmigranten? </a:t>
            </a:r>
          </a:p>
        </p:txBody>
      </p:sp>
    </p:spTree>
    <p:extLst>
      <p:ext uri="{BB962C8B-B14F-4D97-AF65-F5344CB8AC3E}">
        <p14:creationId xmlns:p14="http://schemas.microsoft.com/office/powerpoint/2010/main" val="395740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 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8EFD-5BD1-49FD-AEFF-3614BE31344B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FE8FE87F-2630-E0C7-4531-406C2C1C14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5" y="1533173"/>
            <a:ext cx="5686977" cy="3791653"/>
          </a:xfrm>
          <a:prstGeom prst="rect">
            <a:avLst/>
          </a:prstGeom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06BE1FB8-A625-4B5C-777A-176863F74E15}"/>
              </a:ext>
            </a:extLst>
          </p:cNvPr>
          <p:cNvSpPr txBox="1"/>
          <p:nvPr/>
        </p:nvSpPr>
        <p:spPr>
          <a:xfrm>
            <a:off x="6483883" y="1957257"/>
            <a:ext cx="4521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Celine Ootes</a:t>
            </a:r>
          </a:p>
          <a:p>
            <a:endParaRPr lang="nl-NL" dirty="0"/>
          </a:p>
          <a:p>
            <a:r>
              <a:rPr lang="nl-NL" dirty="0"/>
              <a:t>Beleidsadviseur Duurzaam, Gezond en Inclusief Werkgeverschap bij ABU </a:t>
            </a:r>
          </a:p>
          <a:p>
            <a:endParaRPr lang="nl-NL" dirty="0"/>
          </a:p>
          <a:p>
            <a:r>
              <a:rPr lang="nl-NL" dirty="0"/>
              <a:t>Docent HRM - Duurzame Inzetbaarheid, aan de deeltijdacademie </a:t>
            </a:r>
            <a:r>
              <a:rPr lang="nl-NL" dirty="0" err="1"/>
              <a:t>HvA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Bestuurslid Jong AWVN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20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03D365-90E2-0B4E-03AF-A911DFFC51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3827ADE-76C5-2770-196F-2CCF13FC2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5" y="563116"/>
            <a:ext cx="11044800" cy="1198307"/>
          </a:xfrm>
        </p:spPr>
        <p:txBody>
          <a:bodyPr anchor="t">
            <a:normAutofit/>
          </a:bodyPr>
          <a:lstStyle/>
          <a:p>
            <a:r>
              <a:rPr lang="nl-NL" dirty="0"/>
              <a:t>Deze masterclass</a:t>
            </a:r>
          </a:p>
        </p:txBody>
      </p:sp>
      <p:sp>
        <p:nvSpPr>
          <p:cNvPr id="2" name="Tijdelijke aanduiding voor inhoud 11">
            <a:extLst>
              <a:ext uri="{FF2B5EF4-FFF2-40B4-BE49-F238E27FC236}">
                <a16:creationId xmlns:a16="http://schemas.microsoft.com/office/drawing/2014/main" id="{0DC3C971-1D07-5330-1E12-CD5EFBA5B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957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nl-NL" b="1" dirty="0"/>
              <a:t>Legal </a:t>
            </a:r>
            <a:r>
              <a:rPr lang="nl-NL" b="1" dirty="0" err="1"/>
              <a:t>thing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do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Voldoen aan wet en regelgeving</a:t>
            </a:r>
          </a:p>
          <a:p>
            <a:pPr>
              <a:spcAft>
                <a:spcPts val="600"/>
              </a:spcAft>
            </a:pPr>
            <a:r>
              <a:rPr lang="nl-NL" dirty="0"/>
              <a:t> </a:t>
            </a:r>
          </a:p>
          <a:p>
            <a:pPr>
              <a:spcAft>
                <a:spcPts val="600"/>
              </a:spcAft>
            </a:pPr>
            <a:r>
              <a:rPr lang="nl-NL" b="1" dirty="0"/>
              <a:t>Right </a:t>
            </a:r>
            <a:r>
              <a:rPr lang="nl-NL" b="1" dirty="0" err="1"/>
              <a:t>thing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do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Moreel of normatief juist</a:t>
            </a:r>
          </a:p>
          <a:p>
            <a:pPr>
              <a:spcAft>
                <a:spcPts val="600"/>
              </a:spcAft>
            </a:pPr>
            <a:endParaRPr lang="nl-NL" dirty="0"/>
          </a:p>
          <a:p>
            <a:pPr>
              <a:spcAft>
                <a:spcPts val="600"/>
              </a:spcAft>
            </a:pPr>
            <a:r>
              <a:rPr lang="nl-NL" b="1" dirty="0"/>
              <a:t>Smart </a:t>
            </a:r>
            <a:r>
              <a:rPr lang="nl-NL" b="1" dirty="0" err="1"/>
              <a:t>thing</a:t>
            </a:r>
            <a:r>
              <a:rPr lang="nl-NL" b="1" dirty="0"/>
              <a:t> </a:t>
            </a:r>
            <a:r>
              <a:rPr lang="nl-NL" b="1" dirty="0" err="1"/>
              <a:t>to</a:t>
            </a:r>
            <a:r>
              <a:rPr lang="nl-NL" b="1" dirty="0"/>
              <a:t> do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Verstandig vanuit effectiviteit, reputatie, risico of strategie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9" name="Afbeelding 8" descr="Kompas">
            <a:extLst>
              <a:ext uri="{FF2B5EF4-FFF2-40B4-BE49-F238E27FC236}">
                <a16:creationId xmlns:a16="http://schemas.microsoft.com/office/drawing/2014/main" id="{F09C7488-57AD-A71F-3128-7CC6D2C2F0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" r="6557" b="-3"/>
          <a:stretch>
            <a:fillRect/>
          </a:stretch>
        </p:blipFill>
        <p:spPr>
          <a:xfrm>
            <a:off x="6172200" y="1825625"/>
            <a:ext cx="5181600" cy="4195763"/>
          </a:xfrm>
          <a:prstGeom prst="rect">
            <a:avLst/>
          </a:prstGeom>
          <a:noFill/>
        </p:spPr>
      </p:pic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BBD5D7-719A-CC87-ADCC-EE01A144F2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31854" y="6283226"/>
            <a:ext cx="706548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nl-NL"/>
              <a:t>Veilig werken met uitzendkrachten en arbeidsmigranten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82ACA7-3434-BD56-789E-CAC45B531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532" y="6280917"/>
            <a:ext cx="65146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7858EFD-5BD1-49FD-AEFF-3614BE31344B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F1CBBF5-0E2A-6874-FF5F-170DC55B2586}"/>
              </a:ext>
            </a:extLst>
          </p:cNvPr>
          <p:cNvSpPr txBox="1"/>
          <p:nvPr/>
        </p:nvSpPr>
        <p:spPr>
          <a:xfrm>
            <a:off x="10507579" y="6548300"/>
            <a:ext cx="63326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b="0" i="0" dirty="0">
                <a:solidFill>
                  <a:srgbClr val="27251E"/>
                </a:solidFill>
                <a:effectLst/>
                <a:latin typeface="pplxSerif"/>
              </a:rPr>
              <a:t>Jansen et al. (2021)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328634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B46C5-9445-CCC9-3B7D-7A7C531C2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54339E9D-5C2E-1AF3-19A0-F51ECBDC7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5" y="563116"/>
            <a:ext cx="11044800" cy="1363942"/>
          </a:xfrm>
        </p:spPr>
        <p:txBody>
          <a:bodyPr/>
          <a:lstStyle/>
          <a:p>
            <a:r>
              <a:rPr lang="nl-NL" dirty="0"/>
              <a:t>Legal </a:t>
            </a:r>
            <a:r>
              <a:rPr lang="nl-NL" dirty="0" err="1"/>
              <a:t>thing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-  Wie is er verantwoordelijk?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A08E657-6079-7940-29B2-F3B7C52F50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932005-DD15-DD40-1F1B-F4FC054883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8EFD-5BD1-49FD-AEFF-3614BE31344B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DB00FFA-31CA-2343-2254-8EA6AC90B4F9}"/>
              </a:ext>
            </a:extLst>
          </p:cNvPr>
          <p:cNvSpPr txBox="1"/>
          <p:nvPr/>
        </p:nvSpPr>
        <p:spPr>
          <a:xfrm>
            <a:off x="844616" y="1927058"/>
            <a:ext cx="82833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/>
              <a:t>Inlener = materieel werkgever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pPr marL="285750" indent="-285750">
              <a:buFontTx/>
              <a:buChar char="-"/>
            </a:pPr>
            <a:r>
              <a:rPr lang="nl-NL" dirty="0"/>
              <a:t>Uitzendbureau = formeel werkgever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endParaRPr lang="nl-NL" dirty="0"/>
          </a:p>
          <a:p>
            <a:r>
              <a:rPr lang="nl-NL" dirty="0"/>
              <a:t>Beide verantwoordelijk voor veiligheid. Maar inlener is primair verantwoordelijk op de werkvloer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/>
              <a:t>Art. 3 &amp; 5 Arbowet. </a:t>
            </a:r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828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24443-88A6-00AC-5193-B1CBEDDD9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DD4B49B-20DF-23B6-6000-52487075B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5" y="563116"/>
            <a:ext cx="11044800" cy="1363942"/>
          </a:xfrm>
        </p:spPr>
        <p:txBody>
          <a:bodyPr/>
          <a:lstStyle/>
          <a:p>
            <a:r>
              <a:rPr lang="nl-NL" dirty="0"/>
              <a:t>Legal </a:t>
            </a:r>
            <a:r>
              <a:rPr lang="nl-NL" dirty="0" err="1"/>
              <a:t>thing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-  Arbowet minimale verplichtingen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0C64654-3FCB-CE10-DF3A-98A014958E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Veilig werken met uitzendkrachten en arbeidsmigranten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193773-DCCD-5AD0-8E98-5ECA4CEAD5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8EFD-5BD1-49FD-AEFF-3614BE31344B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7FD33A8-56FE-5F7E-6DF0-5FC0614855B5}"/>
              </a:ext>
            </a:extLst>
          </p:cNvPr>
          <p:cNvSpPr txBox="1"/>
          <p:nvPr/>
        </p:nvSpPr>
        <p:spPr>
          <a:xfrm>
            <a:off x="844616" y="1927058"/>
            <a:ext cx="82833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Veilige en gezonde werkplek </a:t>
            </a:r>
          </a:p>
          <a:p>
            <a:r>
              <a:rPr lang="nl-NL" dirty="0"/>
              <a:t>Artikel 3: Arbeid zo organiseren dat het geen nadelige gevolgen heeft voor veiligheid en gezondheid 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b="1" dirty="0"/>
              <a:t>RI&amp;E </a:t>
            </a:r>
          </a:p>
          <a:p>
            <a:r>
              <a:rPr lang="nl-NL" dirty="0"/>
              <a:t>Artikel 5: RI&amp;E + Plan van Aanpak </a:t>
            </a:r>
          </a:p>
          <a:p>
            <a:r>
              <a:rPr lang="nl-NL" u="sng" dirty="0"/>
              <a:t>Gedeeld met uitlener? </a:t>
            </a:r>
          </a:p>
          <a:p>
            <a:endParaRPr lang="nl-NL" u="sng" dirty="0"/>
          </a:p>
          <a:p>
            <a:r>
              <a:rPr lang="nl-NL" b="1" dirty="0"/>
              <a:t>Voorlichting en instructie </a:t>
            </a:r>
            <a:endParaRPr lang="nl-NL" dirty="0"/>
          </a:p>
          <a:p>
            <a:r>
              <a:rPr lang="nl-NL" dirty="0"/>
              <a:t>Toegang tot arbodienst / bedrijfsarts</a:t>
            </a:r>
          </a:p>
          <a:p>
            <a:r>
              <a:rPr lang="nl-NL" dirty="0"/>
              <a:t>PMO / PAGO</a:t>
            </a:r>
          </a:p>
          <a:p>
            <a:endParaRPr lang="nl-NL" dirty="0"/>
          </a:p>
          <a:p>
            <a:pPr marL="285750" indent="-285750">
              <a:buFontTx/>
              <a:buChar char="-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85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82BBC-0822-8D9C-5C24-72AB7AD05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36652D07-FEA5-5A52-D775-EC9EDFEF6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5" y="563116"/>
            <a:ext cx="11044800" cy="1363942"/>
          </a:xfrm>
        </p:spPr>
        <p:txBody>
          <a:bodyPr/>
          <a:lstStyle/>
          <a:p>
            <a:r>
              <a:rPr lang="nl-NL" dirty="0"/>
              <a:t>Legal </a:t>
            </a:r>
            <a:r>
              <a:rPr lang="nl-NL" dirty="0" err="1"/>
              <a:t>thing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-  WAADI: doorgeleidingsplicht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251CA9B-6B4A-3116-C7EE-61C4E2C03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58957C-C35C-FD91-267C-D49D70D933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8EFD-5BD1-49FD-AEFF-3614BE31344B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D30E028-A85B-56B6-3B7D-ABA013E65C84}"/>
              </a:ext>
            </a:extLst>
          </p:cNvPr>
          <p:cNvSpPr txBox="1"/>
          <p:nvPr/>
        </p:nvSpPr>
        <p:spPr>
          <a:xfrm>
            <a:off x="778615" y="1927058"/>
            <a:ext cx="96327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Informatie over veiligheid moet worden doorgegeven (art. 11 WAADI)</a:t>
            </a:r>
          </a:p>
          <a:p>
            <a:endParaRPr lang="nl-NL" dirty="0"/>
          </a:p>
          <a:p>
            <a:r>
              <a:rPr lang="nl-NL" dirty="0"/>
              <a:t>Uitlener moet</a:t>
            </a:r>
          </a:p>
          <a:p>
            <a:pPr marL="285750" indent="-285750">
              <a:buFontTx/>
              <a:buChar char="-"/>
            </a:pPr>
            <a:r>
              <a:rPr lang="nl-NL" dirty="0"/>
              <a:t>Informatie ophalen bij inlener</a:t>
            </a:r>
          </a:p>
          <a:p>
            <a:pPr marL="285750" indent="-285750">
              <a:buFontTx/>
              <a:buChar char="-"/>
            </a:pPr>
            <a:r>
              <a:rPr lang="nl-NL" dirty="0"/>
              <a:t>Informatie doorgeven aan werknemer </a:t>
            </a:r>
          </a:p>
          <a:p>
            <a:pPr marL="285750" indent="-285750">
              <a:buFontTx/>
              <a:buChar char="-"/>
            </a:pPr>
            <a:endParaRPr lang="nl-NL" dirty="0"/>
          </a:p>
          <a:p>
            <a:r>
              <a:rPr lang="nl-NL" dirty="0"/>
              <a:t>Inlener moet</a:t>
            </a:r>
          </a:p>
          <a:p>
            <a:pPr marL="285750" indent="-285750">
              <a:buFontTx/>
              <a:buChar char="-"/>
            </a:pPr>
            <a:r>
              <a:rPr lang="nl-NL" dirty="0"/>
              <a:t>Juiste informatie leveren </a:t>
            </a:r>
          </a:p>
          <a:p>
            <a:endParaRPr lang="nl-NL" dirty="0"/>
          </a:p>
          <a:p>
            <a:r>
              <a:rPr lang="nl-NL" dirty="0"/>
              <a:t>Controle </a:t>
            </a:r>
          </a:p>
          <a:p>
            <a:pPr marL="285750" indent="-285750">
              <a:buFontTx/>
              <a:buChar char="-"/>
            </a:pPr>
            <a:r>
              <a:rPr lang="nl-NL" dirty="0"/>
              <a:t>ABU-keurmerk </a:t>
            </a:r>
          </a:p>
          <a:p>
            <a:pPr marL="285750" indent="-285750">
              <a:buFontTx/>
              <a:buChar char="-"/>
            </a:pPr>
            <a:r>
              <a:rPr lang="nl-NL" dirty="0"/>
              <a:t>Vanaf 1 januari 2027 aanvulling op WAADI: WTTA  </a:t>
            </a:r>
          </a:p>
          <a:p>
            <a:pPr marL="285750" indent="-285750">
              <a:buFontTx/>
              <a:buChar char="-"/>
            </a:pPr>
            <a:r>
              <a:rPr lang="nl-NL" dirty="0"/>
              <a:t>Vanaf 1 januari 2028 is de regel: ondernemingen mogen alleen nog werknemers inhuren bij een uitlener die op deze officiële lijst staat</a:t>
            </a:r>
          </a:p>
        </p:txBody>
      </p:sp>
    </p:spTree>
    <p:extLst>
      <p:ext uri="{BB962C8B-B14F-4D97-AF65-F5344CB8AC3E}">
        <p14:creationId xmlns:p14="http://schemas.microsoft.com/office/powerpoint/2010/main" val="154699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FE1C6C-E616-EDCA-C760-61DC2013C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9816671E-AEDF-1EF3-814A-907DEE46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5" y="563116"/>
            <a:ext cx="11044800" cy="1363942"/>
          </a:xfrm>
        </p:spPr>
        <p:txBody>
          <a:bodyPr/>
          <a:lstStyle/>
          <a:p>
            <a:r>
              <a:rPr lang="nl-NL" dirty="0"/>
              <a:t>Legal </a:t>
            </a:r>
            <a:r>
              <a:rPr lang="nl-NL" dirty="0" err="1"/>
              <a:t>thing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 -  Dubbele meldplicht &amp; vergewisplicht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727A1C-852D-CA2C-6315-A96635F275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Veilig werken met uitzendkrachten en arbeidsmigranten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DFE855-5C89-D6D2-FFF6-0504F2A19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58EFD-5BD1-49FD-AEFF-3614BE31344B}" type="slidenum">
              <a:rPr lang="nl-NL" smtClean="0"/>
              <a:pPr/>
              <a:t>8</a:t>
            </a:fld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C80BD66C-552C-295D-72D6-0DE42B0ABD17}"/>
              </a:ext>
            </a:extLst>
          </p:cNvPr>
          <p:cNvSpPr txBox="1"/>
          <p:nvPr/>
        </p:nvSpPr>
        <p:spPr>
          <a:xfrm>
            <a:off x="842783" y="1927058"/>
            <a:ext cx="96327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  <a:p>
            <a:r>
              <a:rPr lang="nl-NL" dirty="0"/>
              <a:t>Bij een meldingsplichtige arbeidsongeval</a:t>
            </a:r>
          </a:p>
          <a:p>
            <a:endParaRPr lang="nl-NL" dirty="0"/>
          </a:p>
          <a:p>
            <a:r>
              <a:rPr lang="nl-NL" dirty="0"/>
              <a:t>Dubbele meldplicht: 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nl-NL" dirty="0"/>
              <a:t>Melding door Inlener aan NLA en aan uitlener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nl-NL" dirty="0"/>
              <a:t>Melding door Uitlener aan NLA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endParaRPr lang="nl-NL" dirty="0"/>
          </a:p>
          <a:p>
            <a:r>
              <a:rPr lang="nl-NL" dirty="0"/>
              <a:t>Vergewisplicht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nl-NL" dirty="0"/>
              <a:t>Uitlener gaat na of werkplek veilig is en indien nodig maatregelen zijn genomen. 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Invoeringsdatum wet: 1 juli 2027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88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B2B6F-00A0-426C-0333-1948C74B4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9FE73-3045-0502-AE83-C21EE5C17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849"/>
            <a:ext cx="10515600" cy="3774302"/>
          </a:xfrm>
        </p:spPr>
        <p:txBody>
          <a:bodyPr/>
          <a:lstStyle/>
          <a:p>
            <a:r>
              <a:rPr lang="nl-NL" dirty="0"/>
              <a:t>Waarom zou de ‘right </a:t>
            </a:r>
            <a:r>
              <a:rPr lang="nl-NL" dirty="0" err="1"/>
              <a:t>thing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do’ extra aandacht vragen voor arbeidsmigranten?</a:t>
            </a:r>
          </a:p>
        </p:txBody>
      </p:sp>
    </p:spTree>
    <p:extLst>
      <p:ext uri="{BB962C8B-B14F-4D97-AF65-F5344CB8AC3E}">
        <p14:creationId xmlns:p14="http://schemas.microsoft.com/office/powerpoint/2010/main" val="396817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BU">
  <a:themeElements>
    <a:clrScheme name="ABU_Kleuren">
      <a:dk1>
        <a:srgbClr val="454545"/>
      </a:dk1>
      <a:lt1>
        <a:sysClr val="window" lastClr="FFFFFF"/>
      </a:lt1>
      <a:dk2>
        <a:srgbClr val="00C2AD"/>
      </a:dk2>
      <a:lt2>
        <a:srgbClr val="E7E6E6"/>
      </a:lt2>
      <a:accent1>
        <a:srgbClr val="00004A"/>
      </a:accent1>
      <a:accent2>
        <a:srgbClr val="00C2AD"/>
      </a:accent2>
      <a:accent3>
        <a:srgbClr val="E6C200"/>
      </a:accent3>
      <a:accent4>
        <a:srgbClr val="F22761"/>
      </a:accent4>
      <a:accent5>
        <a:srgbClr val="7D4FD1"/>
      </a:accent5>
      <a:accent6>
        <a:srgbClr val="454545"/>
      </a:accent6>
      <a:hlink>
        <a:srgbClr val="0563C1"/>
      </a:hlink>
      <a:folHlink>
        <a:srgbClr val="954F72"/>
      </a:folHlink>
    </a:clrScheme>
    <a:fontScheme name="ABU_TNR_Aria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LN- veiligheidsdag" id="{EDC679C8-A6E4-410E-A603-C0D1FA3001F4}" vid="{A8303C31-DCA6-49D3-B1A3-FACD883F659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531D753F4B894AB0409451582494C0" ma:contentTypeVersion="20" ma:contentTypeDescription="Een nieuw document maken." ma:contentTypeScope="" ma:versionID="423ffbc3fa3c4b5af11e04658c88d622">
  <xsd:schema xmlns:xsd="http://www.w3.org/2001/XMLSchema" xmlns:xs="http://www.w3.org/2001/XMLSchema" xmlns:p="http://schemas.microsoft.com/office/2006/metadata/properties" xmlns:ns2="f7e0d468-ece5-4493-b573-b26760bd1fdf" xmlns:ns3="1d8068ae-aa5b-4a1d-95fb-38ac58402a29" targetNamespace="http://schemas.microsoft.com/office/2006/metadata/properties" ma:root="true" ma:fieldsID="5d58065aeb29af1b8b3369d82936522b" ns2:_="" ns3:_="">
    <xsd:import namespace="f7e0d468-ece5-4493-b573-b26760bd1fdf"/>
    <xsd:import namespace="1d8068ae-aa5b-4a1d-95fb-38ac58402a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e0d468-ece5-4493-b573-b26760bd1f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50a0adf3-dbfb-476e-aaf8-a8a4bb87a3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tatus" ma:index="25" nillable="true" ma:displayName="Status" ma:format="Dropdown" ma:internalName="Status">
      <xsd:simpleType>
        <xsd:union memberTypes="dms:Text">
          <xsd:simpleType>
            <xsd:restriction base="dms:Choice">
              <xsd:enumeration value="Bron"/>
              <xsd:enumeration value="Definitief"/>
            </xsd:restriction>
          </xsd:simpleType>
        </xsd:union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068ae-aa5b-4a1d-95fb-38ac58402a2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658222a-9ad9-4c42-9aba-f63e69a6fbec}" ma:internalName="TaxCatchAll" ma:showField="CatchAllData" ma:web="1d8068ae-aa5b-4a1d-95fb-38ac58402a2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e0d468-ece5-4493-b573-b26760bd1fdf">
      <Terms xmlns="http://schemas.microsoft.com/office/infopath/2007/PartnerControls"/>
    </lcf76f155ced4ddcb4097134ff3c332f>
    <TaxCatchAll xmlns="1d8068ae-aa5b-4a1d-95fb-38ac58402a29" xsi:nil="true"/>
    <Status xmlns="f7e0d468-ece5-4493-b573-b26760bd1fdf" xsi:nil="true"/>
  </documentManagement>
</p:properties>
</file>

<file path=customXml/itemProps1.xml><?xml version="1.0" encoding="utf-8"?>
<ds:datastoreItem xmlns:ds="http://schemas.openxmlformats.org/officeDocument/2006/customXml" ds:itemID="{9F62A2EC-2580-4359-B02D-1C12FD9327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8AF63A-2C67-4AF7-8D63-167B14B719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e0d468-ece5-4493-b573-b26760bd1fdf"/>
    <ds:schemaRef ds:uri="1d8068ae-aa5b-4a1d-95fb-38ac58402a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B1CDE0-8923-4B79-8F4D-E84A2246071D}">
  <ds:schemaRefs>
    <ds:schemaRef ds:uri="http://schemas.microsoft.com/office/2006/metadata/properties"/>
    <ds:schemaRef ds:uri="http://schemas.microsoft.com/office/infopath/2007/PartnerControls"/>
    <ds:schemaRef ds:uri="f7e0d468-ece5-4493-b573-b26760bd1fdf"/>
    <ds:schemaRef ds:uri="1d8068ae-aa5b-4a1d-95fb-38ac58402a2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STLN- veiligheidsdag</Template>
  <TotalTime>101</TotalTime>
  <Words>746</Words>
  <Application>Microsoft Office PowerPoint</Application>
  <PresentationFormat>Widescreen</PresentationFormat>
  <Paragraphs>154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ABU</vt:lpstr>
      <vt:lpstr>Veilig werken met uitzendkrachten </vt:lpstr>
      <vt:lpstr>Wie is er verantwoordelijk voor de veiligheid van uitzendkrachten en arbeidsmigranten? </vt:lpstr>
      <vt:lpstr>Even voorstellen </vt:lpstr>
      <vt:lpstr>Deze masterclass</vt:lpstr>
      <vt:lpstr>Legal thing to do -  Wie is er verantwoordelijk?</vt:lpstr>
      <vt:lpstr>Legal thing to do -  Arbowet minimale verplichtingen</vt:lpstr>
      <vt:lpstr>Legal thing to do -  WAADI: doorgeleidingsplicht</vt:lpstr>
      <vt:lpstr>Legal thing to do -  Dubbele meldplicht &amp; vergewisplicht</vt:lpstr>
      <vt:lpstr>Waarom zou de ‘right thing to do’ extra aandacht vragen voor arbeidsmigranten?</vt:lpstr>
      <vt:lpstr>Right thing to do – De cijfers</vt:lpstr>
      <vt:lpstr>Right thing to do – De praktijk</vt:lpstr>
      <vt:lpstr>Smart thing to do – Risico’s </vt:lpstr>
      <vt:lpstr>Smart thing to do – Samenwerkingen </vt:lpstr>
      <vt:lpstr>Welke verantwoordelijkheid neem jij voor de veiligheid van flexibel personeel op jouw werkvloer? </vt:lpstr>
      <vt:lpstr>Bedankt!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Celine Ootes</dc:creator>
  <cp:lastModifiedBy>Celine Ootes</cp:lastModifiedBy>
  <cp:revision>2</cp:revision>
  <dcterms:created xsi:type="dcterms:W3CDTF">2026-05-15T11:58:24Z</dcterms:created>
  <dcterms:modified xsi:type="dcterms:W3CDTF">2026-05-18T06:41:53Z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URI">
    <vt:lpwstr>https://livits.abu.nl/dms/templates/Presentatie/ABU_Presentatie_V7.potx</vt:lpwstr>
  </property>
  <property fmtid="{D5CDD505-2E9C-101B-9397-08002B2CF9AE}" pid="3" name="TemplateFormat">
    <vt:lpwstr>2007</vt:lpwstr>
  </property>
  <property fmtid="{D5CDD505-2E9C-101B-9397-08002B2CF9AE}" pid="4" name="ContentTypeId">
    <vt:lpwstr>0x010100EC531D753F4B894AB0409451582494C0</vt:lpwstr>
  </property>
</Properties>
</file>