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314" r:id="rId4"/>
    <p:sldId id="315" r:id="rId5"/>
    <p:sldId id="316" r:id="rId6"/>
    <p:sldId id="300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8" r:id="rId18"/>
    <p:sldId id="32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6E4"/>
    <a:srgbClr val="FF39F5"/>
    <a:srgbClr val="D7D7DD"/>
    <a:srgbClr val="F4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1"/>
    <p:restoredTop sz="94610"/>
  </p:normalViewPr>
  <p:slideViewPr>
    <p:cSldViewPr snapToGrid="0">
      <p:cViewPr varScale="1">
        <p:scale>
          <a:sx n="102" d="100"/>
          <a:sy n="102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E833A-B528-2D4A-A377-AEAE7C0BF414}" type="datetimeFigureOut">
              <a:rPr lang="nl-NL" smtClean="0"/>
              <a:t>21-05-2026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13D90-BF5E-5640-A1CA-0F4E7B602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49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13D90-BF5E-5640-A1CA-0F4E7B6022A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88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D1E8-1DC8-A543-8AB5-2BBBADBB9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8B8ACA-D16E-AD40-86C2-2CA3AE3F1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55D9CF-56BE-624C-939A-F9AA17E9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FDECA6-7EAC-5A4F-991D-6E5D011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D2D3BF-67BC-FA46-8F1E-95FD8723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2095B-14E1-C246-B014-D9010A91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908DD4-CF51-5A4C-8ED2-C9C50211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FC1A6F-03FD-374A-8518-AC7B12FB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D8FCBB-9A0E-164F-9C5B-A985D950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5512D3-EFB4-584B-8EFD-8CBC4CF9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2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EC0DE63-151A-CC4D-984A-617D7EE05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F523FF-1772-294A-9CA7-5F5747273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EE0381-CEE1-934C-9E56-B34D6631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8CA39A-7E60-B64E-B14E-6A5E2B68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2DD4FD-B45B-844D-AC61-E56D8080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360A5-1C44-544C-84FA-9EFBDF36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2A626-3E76-1F41-87AE-E75156362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EDCF2F-0FE9-6049-ACE1-17128F47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A78403-8035-EF4C-BF10-88FF9A96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368C84-AFA6-004B-9BAE-9FEDC8C3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6550D-862A-C84B-8D77-BD21BFE9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61531F-2309-9C4E-8A5D-B592353A8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5E6A13-389B-9A4E-A789-75F5437D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23D45E-B981-9447-89C3-FB690A44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C9E249-5205-4545-AF10-8DADDF5E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8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495F7-7C93-7143-B84E-C1C3C31F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392890-57BF-7A41-9C5F-E2833B7C0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AFE66D-4F23-D04B-87EF-CFEAD0737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7D82EC-D6C2-354A-8F77-A3FCF6E2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0BC553-B228-7142-80CC-90740C5F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376F7A-1DDB-5E49-97D1-BAD1AFE2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5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35ADA-F44E-7D4E-9872-237F1D7E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9DBE6F-F804-4B4A-804A-270CC9A83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F51264-41D5-6641-BA80-DAFB2150E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DF326C3-72CA-9F42-8ABD-826BFBC05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C821C16-2283-254C-8F29-A5A577ECC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2655011-5B3B-FD46-8119-21B5ADF0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4D91660-CFE9-4745-AD66-16096FC5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DED1AD9-41DB-2641-A28F-3C455D85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3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73172-9505-314D-B8FB-1BBABDD5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7E808F-F06B-F84E-B5E3-72EC8A5C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93875B-1D94-3B47-885C-1123F32E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BFE139-613A-A44C-A08E-95538264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0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46BDC63-1634-764C-BC06-F8B686E9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1C3527-DC6C-774B-A903-34FCE1DC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858258-C5D1-CD41-8CF9-26916C6C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F9563-276D-F940-8C2A-5E673D9C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CA47A-54CD-7543-BF3E-2AA4411A4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1F6285-489B-244C-8CE8-E78CCC9F5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398D85-84FA-8149-A152-0FC67016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AB923E-5FBD-2B44-ACF7-AD5AE459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C61E86-F62F-334E-9165-A735D704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4128A-631D-1D4C-82C1-50C49B6E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9CCE12-9D66-0944-BA46-2E5A850C0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BBD8B1-3A0A-5742-AFBE-C5A1B57F9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D58DD4-2B87-9A45-AA4E-8408801F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7CC2F6-4819-AF4E-B479-CEDEE7EC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078E33-1406-9A45-A473-8100182D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6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72C23F-4A87-E141-93AD-CE8F9BD1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EA1C32-E557-7844-BB34-44C97FDD4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0167A4-DEFE-5047-BAAE-4F22A253C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71843-312F-744E-89C8-3EC43D5D57FE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25A674-D6A9-7E40-86A1-01B35F761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318233-93E8-E742-A5EC-2218323D1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D1DF1-BCEE-0543-B90D-C91E17AC16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4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52AC0F1-0B6A-6145-A3B9-8C8966164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16" y="953854"/>
            <a:ext cx="2328235" cy="139694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A9977FB-88E4-1E49-9AEA-9AE9652B9FA2}"/>
              </a:ext>
            </a:extLst>
          </p:cNvPr>
          <p:cNvSpPr txBox="1"/>
          <p:nvPr/>
        </p:nvSpPr>
        <p:spPr>
          <a:xfrm>
            <a:off x="2713251" y="3145487"/>
            <a:ext cx="676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Veiligheidsdag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 2026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1FCD270-D101-2B45-A699-4B6513B67707}"/>
              </a:ext>
            </a:extLst>
          </p:cNvPr>
          <p:cNvSpPr txBox="1"/>
          <p:nvPr/>
        </p:nvSpPr>
        <p:spPr>
          <a:xfrm>
            <a:off x="2719017" y="5427092"/>
            <a:ext cx="6765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D7D7DD"/>
                </a:solidFill>
                <a:latin typeface="Avenir" panose="02000503020000020003" pitchFamily="2" charset="0"/>
              </a:rPr>
              <a:t>21 </a:t>
            </a:r>
            <a:r>
              <a:rPr lang="en-US" sz="2500" b="1" dirty="0" err="1">
                <a:solidFill>
                  <a:srgbClr val="D7D7DD"/>
                </a:solidFill>
                <a:latin typeface="Avenir" panose="02000503020000020003" pitchFamily="2" charset="0"/>
              </a:rPr>
              <a:t>mei</a:t>
            </a:r>
            <a:r>
              <a:rPr lang="en-US" sz="2500" b="1" dirty="0">
                <a:solidFill>
                  <a:srgbClr val="D7D7DD"/>
                </a:solidFill>
                <a:latin typeface="Avenir" panose="02000503020000020003" pitchFamily="2" charset="0"/>
              </a:rPr>
              <a:t> 2026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A8B6E0-58FA-C84F-923D-D7629A9A4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A3700C4-7526-5C48-97AD-DF59F38DF593}"/>
              </a:ext>
            </a:extLst>
          </p:cNvPr>
          <p:cNvSpPr txBox="1"/>
          <p:nvPr/>
        </p:nvSpPr>
        <p:spPr>
          <a:xfrm>
            <a:off x="2713251" y="4419995"/>
            <a:ext cx="676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Jeroen van Velzen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4041B58-864A-564B-BA78-2FB578704FFA}"/>
              </a:ext>
            </a:extLst>
          </p:cNvPr>
          <p:cNvSpPr txBox="1"/>
          <p:nvPr/>
        </p:nvSpPr>
        <p:spPr>
          <a:xfrm rot="16200000">
            <a:off x="-2895449" y="2895449"/>
            <a:ext cx="669883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 /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info@mrib.nl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Avenir" panose="02000503020000020003" pitchFamily="2" charset="0"/>
            </a:endParaRPr>
          </a:p>
          <a:p>
            <a:pPr algn="ctr"/>
            <a:r>
              <a:rPr lang="en-US" sz="1000" b="1" i="1" dirty="0" err="1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Herengracht</a:t>
            </a:r>
            <a:r>
              <a:rPr lang="en-US" sz="1000" b="1" i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 471</a:t>
            </a:r>
          </a:p>
          <a:p>
            <a:pPr algn="ctr"/>
            <a:r>
              <a:rPr lang="en-US" sz="1000" b="1" i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1017 BS Amsterdam</a:t>
            </a:r>
            <a:endParaRPr lang="en-US" sz="10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D2BEAB3-B0EF-A5BC-E915-72D54EA10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5203" y="4376278"/>
            <a:ext cx="674115" cy="672208"/>
          </a:xfrm>
          <a:prstGeom prst="rect">
            <a:avLst/>
          </a:prstGeom>
        </p:spPr>
      </p:pic>
      <p:pic>
        <p:nvPicPr>
          <p:cNvPr id="3" name="Afbeelding 2" descr="Afbeelding met persoon, kleding, Menselijk gezicht, overhemd&#10;&#10;Automatisch gegenereerde beschrijving">
            <a:extLst>
              <a:ext uri="{FF2B5EF4-FFF2-40B4-BE49-F238E27FC236}">
                <a16:creationId xmlns:a16="http://schemas.microsoft.com/office/drawing/2014/main" id="{D756CEBA-3A3F-1F07-F54B-141261BB18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3" b="36891"/>
          <a:stretch/>
        </p:blipFill>
        <p:spPr>
          <a:xfrm>
            <a:off x="10660170" y="-1"/>
            <a:ext cx="1531829" cy="1448213"/>
          </a:xfrm>
          <a:custGeom>
            <a:avLst/>
            <a:gdLst/>
            <a:ahLst/>
            <a:cxnLst/>
            <a:rect l="l" t="t" r="r" b="b"/>
            <a:pathLst>
              <a:path w="2701332" h="2553887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15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7DFC1-934A-48BE-E7BD-02742D69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56CB6C4-85FC-4089-518E-E5F72DD103EA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Schade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3C5A36-5E64-42A8-24A2-8CC5BD5CFB8F}"/>
              </a:ext>
            </a:extLst>
          </p:cNvPr>
          <p:cNvSpPr txBox="1"/>
          <p:nvPr/>
        </p:nvSpPr>
        <p:spPr>
          <a:xfrm>
            <a:off x="1266092" y="1657746"/>
            <a:ext cx="9091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Voor hoeveel?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herstelkosten van de machine, tot max € 3,40 p/kg;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 volledige herstelkosten + eventuele gevolgschade;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18E5326-6C9B-F2E0-520E-67CBFA1B5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86B989A-D9A7-274F-7A53-EEA4E10D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B12779D-696F-C11E-8068-37705C9EC261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FB26F-2AE4-B7A3-4E8B-7EBF0918C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7660390-301C-DB4F-ED8B-55FCFAE780D7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Schade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5850C84-DEC9-6414-85FA-FFBF1FDE9D53}"/>
              </a:ext>
            </a:extLst>
          </p:cNvPr>
          <p:cNvSpPr txBox="1"/>
          <p:nvPr/>
        </p:nvSpPr>
        <p:spPr>
          <a:xfrm>
            <a:off x="1266092" y="1657746"/>
            <a:ext cx="9091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Stel uitzondering geldt (‘vervoeder laadt en lost’)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Situatie d:</a:t>
            </a: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Chauffeur lost glazen plaat. Er ontstaat schade aan de plaat. Wie is aansprakelijk? 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 vervoerder;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het losadres;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 afzender.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F45935-CC2E-D00F-CFF4-7B6E4D0BC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C76E480-AFD5-02DD-5CB9-CFFF991F2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9D8AC94-4BCE-CC1D-52C1-597489E2AE91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8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CBFE-DB9B-7B64-E961-073DD9F2B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54F926B-EBFF-7B9B-0BD2-286180DFE3C7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Schade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A3CB703-65A4-55EB-0CA2-5D095E3D8C86}"/>
              </a:ext>
            </a:extLst>
          </p:cNvPr>
          <p:cNvSpPr txBox="1"/>
          <p:nvPr/>
        </p:nvSpPr>
        <p:spPr>
          <a:xfrm>
            <a:off x="1266092" y="1657746"/>
            <a:ext cx="9091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Stel uitzondering geldt (‘vervoeder laadt en lost’)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Situatie d:</a:t>
            </a: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Chauffeur lost glazen plaat. Er ontstaat schade aan de plaat. De vervoerder is aansprakelijk. Voor hoeveel?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 herstelkosten tot max, € 3,40 p/kg;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 volledige herstelkosten + eventuele gevolgschade.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70479E-EB65-1BD2-3A1F-3AE62C5BE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337E9F-A646-B8B5-77A9-4471D42C6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1E29DD1F-AE9B-0836-4A9C-631F0A5EAA28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4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2BE81-D23A-FA9B-26AF-DD8EDEAC7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71228BB-8D89-8C17-780B-D93AB8E7F9DC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Matrix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62C42D-C872-E06D-38A6-858DFDD901F0}"/>
              </a:ext>
            </a:extLst>
          </p:cNvPr>
          <p:cNvSpPr txBox="1"/>
          <p:nvPr/>
        </p:nvSpPr>
        <p:spPr>
          <a:xfrm>
            <a:off x="1266092" y="1657746"/>
            <a:ext cx="9091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Hoe laten deze verschillen zich verklaren? </a:t>
            </a:r>
            <a:br>
              <a:rPr lang="nl-NL" sz="2400" i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nl-NL" sz="24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a) verschil tussen afspraak &amp; praktijk t.a.v. laden &amp; lossen</a:t>
            </a: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b) Verschil tussen ‘afleveren’ en ‘lossen’ (idem voor ‘inontvangstneming en ‘laden’.</a:t>
            </a:r>
            <a:br>
              <a:rPr lang="nl-NL" sz="2400" i="1" dirty="0">
                <a:solidFill>
                  <a:schemeClr val="bg1">
                    <a:lumMod val="50000"/>
                  </a:schemeClr>
                </a:solidFill>
              </a:rPr>
            </a:br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0A75147-474B-900F-C02D-BA58B6443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BA80F7A-414C-91EB-9EDC-86C37555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9986875-04B6-BBC7-75E6-A0BAC00D9464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2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333E4-736A-EC45-98FD-B090841B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0AD9A772-F43A-07B3-C12A-4FC146DA9953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Matrix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3202190-1058-54AC-AB11-A0ACF12C51F3}"/>
              </a:ext>
            </a:extLst>
          </p:cNvPr>
          <p:cNvSpPr txBox="1"/>
          <p:nvPr/>
        </p:nvSpPr>
        <p:spPr>
          <a:xfrm>
            <a:off x="1266092" y="1657746"/>
            <a:ext cx="9091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2400" dirty="0"/>
            </a:br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F03FEA4-B5D1-0543-17F2-55ED840D0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04F4067-734C-155A-6AD4-35CEF6C8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13042C5-6621-D94B-2394-58DF31B22B42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1BAF47D-C547-6824-DFB2-A1EB00007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782" y="1495372"/>
            <a:ext cx="7624577" cy="50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9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852FB-535C-642A-862D-9E697D76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C33E606-946D-9FD2-3329-83BA05D5E456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A71B"/>
                </a:solidFill>
                <a:latin typeface="Avenir" panose="02000503020000020003" pitchFamily="2" charset="0"/>
              </a:rPr>
              <a:t>Aansprakelijkheid</a:t>
            </a:r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 </a:t>
            </a:r>
            <a:r>
              <a:rPr lang="en-US" sz="3200" b="1" dirty="0" err="1">
                <a:solidFill>
                  <a:srgbClr val="F4A71B"/>
                </a:solidFill>
                <a:latin typeface="Avenir" panose="02000503020000020003" pitchFamily="2" charset="0"/>
              </a:rPr>
              <a:t>voor</a:t>
            </a:r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 de ‘rest’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1DDA39C-82DA-8348-E111-76B203F43628}"/>
              </a:ext>
            </a:extLst>
          </p:cNvPr>
          <p:cNvSpPr txBox="1"/>
          <p:nvPr/>
        </p:nvSpPr>
        <p:spPr>
          <a:xfrm>
            <a:off x="1266092" y="1657746"/>
            <a:ext cx="9091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Laden &amp; lossen – overige aansprakelijkheid</a:t>
            </a:r>
            <a:br>
              <a:rPr lang="nl-NL" sz="2400" i="1" dirty="0">
                <a:solidFill>
                  <a:schemeClr val="bg1">
                    <a:lumMod val="50000"/>
                  </a:schemeClr>
                </a:solidFill>
              </a:rPr>
            </a:br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Bij laden en lossen kan ook schade ontstaan aan a) andere goederen </a:t>
            </a:r>
            <a:r>
              <a:rPr lang="nl-NL" sz="2400" b="1" i="1" dirty="0">
                <a:solidFill>
                  <a:schemeClr val="bg1">
                    <a:lumMod val="50000"/>
                  </a:schemeClr>
                </a:solidFill>
              </a:rPr>
              <a:t>dan</a:t>
            </a: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 de te vervoeren / vervoerde goederen en/of b) personen.</a:t>
            </a:r>
            <a:br>
              <a:rPr lang="nl-NL" sz="2400" i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nl-NL" sz="24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Deze schade is (uiteraard) niet beperkt tot een vervoerslimiet. Gevolg; in theorie onbeperkt aansprakelijk. In praktijk soms deels verzekerd.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AC5C7E9-7926-21B2-E38F-07155BEE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24A75A2-E69D-04AC-54E6-3692902D4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792978A-5F6B-68E2-E59A-AFDC32E945C0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2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FAABF-E1B4-9973-9B5D-6DF797E17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6463A38-268D-8DBE-150E-9A36DAFE5E56}"/>
              </a:ext>
            </a:extLst>
          </p:cNvPr>
          <p:cNvSpPr txBox="1"/>
          <p:nvPr/>
        </p:nvSpPr>
        <p:spPr>
          <a:xfrm>
            <a:off x="1266092" y="949569"/>
            <a:ext cx="826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4A71B"/>
                </a:solidFill>
                <a:latin typeface="Avenir" panose="02000503020000020003" pitchFamily="2" charset="0"/>
              </a:rPr>
              <a:t>Toets</a:t>
            </a:r>
            <a:r>
              <a:rPr lang="en-US" sz="2400" b="1" dirty="0">
                <a:solidFill>
                  <a:srgbClr val="F4A71B"/>
                </a:solidFill>
                <a:latin typeface="Avenir" panose="02000503020000020003" pitchFamily="2" charset="0"/>
              </a:rPr>
              <a:t> van </a:t>
            </a:r>
            <a:r>
              <a:rPr lang="en-US" sz="2400" b="1" dirty="0" err="1">
                <a:solidFill>
                  <a:srgbClr val="F4A71B"/>
                </a:solidFill>
                <a:latin typeface="Avenir" panose="02000503020000020003" pitchFamily="2" charset="0"/>
              </a:rPr>
              <a:t>verantwoordelijkheid</a:t>
            </a:r>
            <a:r>
              <a:rPr lang="en-US" sz="2400" b="1" dirty="0">
                <a:solidFill>
                  <a:srgbClr val="F4A71B"/>
                </a:solidFill>
                <a:latin typeface="Avenir" panose="02000503020000020003" pitchFamily="2" charset="0"/>
              </a:rPr>
              <a:t> is </a:t>
            </a:r>
            <a:r>
              <a:rPr lang="en-US" sz="2400" b="1" dirty="0" err="1">
                <a:solidFill>
                  <a:srgbClr val="F4A71B"/>
                </a:solidFill>
                <a:latin typeface="Avenir" panose="02000503020000020003" pitchFamily="2" charset="0"/>
              </a:rPr>
              <a:t>meer</a:t>
            </a:r>
            <a:r>
              <a:rPr lang="en-US" sz="2400" b="1" dirty="0">
                <a:solidFill>
                  <a:srgbClr val="F4A71B"/>
                </a:solidFill>
                <a:latin typeface="Avenir" panose="02000503020000020003" pitchFamily="2" charset="0"/>
              </a:rPr>
              <a:t> dan ‘de wet’ </a:t>
            </a:r>
            <a:r>
              <a:rPr lang="en-US" sz="2400" b="1" dirty="0" err="1">
                <a:solidFill>
                  <a:srgbClr val="F4A71B"/>
                </a:solidFill>
                <a:latin typeface="Avenir" panose="02000503020000020003" pitchFamily="2" charset="0"/>
              </a:rPr>
              <a:t>volgen</a:t>
            </a:r>
            <a:r>
              <a:rPr lang="en-US" sz="2400" b="1" dirty="0">
                <a:solidFill>
                  <a:srgbClr val="F4A71B"/>
                </a:solidFill>
                <a:latin typeface="Avenir" panose="02000503020000020003" pitchFamily="2" charset="0"/>
              </a:rPr>
              <a:t>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D71253C-1A08-DE14-2AE2-69E4BEF56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FACE0AB-CF7B-1F08-56EA-3C4805C48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2273402-8FA2-BD55-F262-4C3D291165AD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  <p:pic>
        <p:nvPicPr>
          <p:cNvPr id="1028" name="Picture 4" descr="Taalkundig verbeterde infographic met figuren over juridische en morele verantwoordelijkheid bij laden en lossen">
            <a:extLst>
              <a:ext uri="{FF2B5EF4-FFF2-40B4-BE49-F238E27FC236}">
                <a16:creationId xmlns:a16="http://schemas.microsoft.com/office/drawing/2014/main" id="{8A5F6A0C-D20C-07D0-767C-DE9C3133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8191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2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C1BE6-A519-3C37-632A-7B861698D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1C61EC9-4F25-BCC0-7E66-84977C02EC02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Van regel </a:t>
            </a:r>
            <a:r>
              <a:rPr lang="en-US" sz="3200" b="1" dirty="0" err="1">
                <a:solidFill>
                  <a:srgbClr val="F4A71B"/>
                </a:solidFill>
                <a:latin typeface="Avenir" panose="02000503020000020003" pitchFamily="2" charset="0"/>
              </a:rPr>
              <a:t>naar</a:t>
            </a:r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 </a:t>
            </a:r>
            <a:r>
              <a:rPr lang="en-US" sz="3200" b="1" dirty="0" err="1">
                <a:solidFill>
                  <a:srgbClr val="F4A71B"/>
                </a:solidFill>
                <a:latin typeface="Avenir" panose="02000503020000020003" pitchFamily="2" charset="0"/>
              </a:rPr>
              <a:t>praktijk</a:t>
            </a:r>
            <a:endParaRPr lang="en-US" sz="3200" b="1" dirty="0">
              <a:solidFill>
                <a:srgbClr val="F4A71B"/>
              </a:solidFill>
              <a:latin typeface="Avenir" panose="02000503020000020003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65B508B-DE86-21DD-D2B6-92BD851D9866}"/>
              </a:ext>
            </a:extLst>
          </p:cNvPr>
          <p:cNvSpPr txBox="1"/>
          <p:nvPr/>
        </p:nvSpPr>
        <p:spPr>
          <a:xfrm>
            <a:off x="1266092" y="1657746"/>
            <a:ext cx="9091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Denk na over het vastleggen van afspraken over wie laadt, lost, stuwt en de lading zekert;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Gebruik je ‘stoprecht’ bij onveiligheid;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Als er niet veilig geladen of gelost kan worden, laat de chauffeur contact opnemen met de planning;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Realiseer dat een vervoerder het recht heeft op een ‘instructie’ van de klant als er niet (veilig) kan worden geladen of gelost (kosten voor rekening van de klant;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Realiseer dat een ‘zorgplicht’ vóór juridische afspraken gaat!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Creëer een interne cultuur dat ‘zorgen voor’ niet gelijk is aan zeuren, moeilijk doen, zaken onnodig ingewikkeld maken, etc., maar dat het hoort bij een professioneel logistiek dienstverlener.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E980C0-3F94-920F-7E85-1FC66028A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28FE54-4A78-D058-7924-B9F7FF86E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27BB84C-1D69-D0A1-8241-08161CE96517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7993C1-6D6C-6293-26B7-841642D63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7674B699-A5BB-C859-6F2C-54881A85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16" y="953854"/>
            <a:ext cx="2328235" cy="139694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874DE5E-2FE2-34EE-AD3A-2DFD5B216844}"/>
              </a:ext>
            </a:extLst>
          </p:cNvPr>
          <p:cNvSpPr txBox="1"/>
          <p:nvPr/>
        </p:nvSpPr>
        <p:spPr>
          <a:xfrm>
            <a:off x="2713251" y="3145487"/>
            <a:ext cx="676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Veiligheidsdag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 2026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6A2AF16-9B76-28E6-E25D-878F7F82C2B3}"/>
              </a:ext>
            </a:extLst>
          </p:cNvPr>
          <p:cNvSpPr txBox="1"/>
          <p:nvPr/>
        </p:nvSpPr>
        <p:spPr>
          <a:xfrm>
            <a:off x="2719017" y="5427092"/>
            <a:ext cx="6765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D7D7DD"/>
                </a:solidFill>
                <a:latin typeface="Avenir" panose="02000503020000020003" pitchFamily="2" charset="0"/>
              </a:rPr>
              <a:t>21 </a:t>
            </a:r>
            <a:r>
              <a:rPr lang="en-US" sz="2500" b="1" dirty="0" err="1">
                <a:solidFill>
                  <a:srgbClr val="D7D7DD"/>
                </a:solidFill>
                <a:latin typeface="Avenir" panose="02000503020000020003" pitchFamily="2" charset="0"/>
              </a:rPr>
              <a:t>mei</a:t>
            </a:r>
            <a:r>
              <a:rPr lang="en-US" sz="2500" b="1" dirty="0">
                <a:solidFill>
                  <a:srgbClr val="D7D7DD"/>
                </a:solidFill>
                <a:latin typeface="Avenir" panose="02000503020000020003" pitchFamily="2" charset="0"/>
              </a:rPr>
              <a:t> 2026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28A47B0-1983-AFFB-2CAC-A1C74568D7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D939500-A019-F205-6561-72402F84E7D3}"/>
              </a:ext>
            </a:extLst>
          </p:cNvPr>
          <p:cNvSpPr txBox="1"/>
          <p:nvPr/>
        </p:nvSpPr>
        <p:spPr>
          <a:xfrm>
            <a:off x="2713251" y="4419995"/>
            <a:ext cx="676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Jeroen van Velzen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71FCCFE-0E33-69ED-4011-48207179C00F}"/>
              </a:ext>
            </a:extLst>
          </p:cNvPr>
          <p:cNvSpPr txBox="1"/>
          <p:nvPr/>
        </p:nvSpPr>
        <p:spPr>
          <a:xfrm rot="16200000">
            <a:off x="-2895449" y="2895449"/>
            <a:ext cx="669883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 /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info@mrib.nl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Avenir" panose="02000503020000020003" pitchFamily="2" charset="0"/>
            </a:endParaRPr>
          </a:p>
          <a:p>
            <a:pPr algn="ctr"/>
            <a:r>
              <a:rPr lang="en-US" sz="1000" b="1" i="1" dirty="0" err="1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Herengracht</a:t>
            </a:r>
            <a:r>
              <a:rPr lang="en-US" sz="1000" b="1" i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 471</a:t>
            </a:r>
          </a:p>
          <a:p>
            <a:pPr algn="ctr"/>
            <a:r>
              <a:rPr lang="en-US" sz="1000" b="1" i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1017 BS Amsterdam</a:t>
            </a:r>
            <a:endParaRPr lang="en-US" sz="10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550BCD8-7F1E-F9A2-55D6-C758105B9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45203" y="4376278"/>
            <a:ext cx="674115" cy="672208"/>
          </a:xfrm>
          <a:prstGeom prst="rect">
            <a:avLst/>
          </a:prstGeom>
        </p:spPr>
      </p:pic>
      <p:pic>
        <p:nvPicPr>
          <p:cNvPr id="3" name="Afbeelding 2" descr="Afbeelding met persoon, kleding, Menselijk gezicht, overhemd&#10;&#10;Automatisch gegenereerde beschrijving">
            <a:extLst>
              <a:ext uri="{FF2B5EF4-FFF2-40B4-BE49-F238E27FC236}">
                <a16:creationId xmlns:a16="http://schemas.microsoft.com/office/drawing/2014/main" id="{AEA75A42-A21B-450F-837F-803AC5CC92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3" b="36891"/>
          <a:stretch/>
        </p:blipFill>
        <p:spPr>
          <a:xfrm>
            <a:off x="10660170" y="-1"/>
            <a:ext cx="1531829" cy="1448213"/>
          </a:xfrm>
          <a:custGeom>
            <a:avLst/>
            <a:gdLst/>
            <a:ahLst/>
            <a:cxnLst/>
            <a:rect l="l" t="t" r="r" b="b"/>
            <a:pathLst>
              <a:path w="2701332" h="2553887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938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8347A-E0B9-B2E5-E66F-9E1D12089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008134B-0C53-59E8-6291-538EC870CB9F}"/>
              </a:ext>
            </a:extLst>
          </p:cNvPr>
          <p:cNvSpPr txBox="1"/>
          <p:nvPr/>
        </p:nvSpPr>
        <p:spPr>
          <a:xfrm>
            <a:off x="1266092" y="949569"/>
            <a:ext cx="915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(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Veilig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) laden /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lossen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 op de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bouwplaats</a:t>
            </a:r>
            <a:endParaRPr lang="en-US" sz="2800" b="1" dirty="0">
              <a:solidFill>
                <a:srgbClr val="F4A71B"/>
              </a:solidFill>
              <a:latin typeface="Avenir" panose="02000503020000020003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9677D8-4310-09C7-9917-B7DB1BB2D7AA}"/>
              </a:ext>
            </a:extLst>
          </p:cNvPr>
          <p:cNvSpPr txBox="1"/>
          <p:nvPr/>
        </p:nvSpPr>
        <p:spPr>
          <a:xfrm>
            <a:off x="1266092" y="1657746"/>
            <a:ext cx="9091567" cy="309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sz="2400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Verantwoordelijkheid &amp; Aansprakelijkheid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  <a:latin typeface=".SF NS"/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- de civielrechtelijke gevolgen - 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  <a:latin typeface=".SF NS"/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 </a:t>
            </a:r>
            <a:endParaRPr lang="nl-NL" sz="2400" dirty="0">
              <a:solidFill>
                <a:schemeClr val="bg1">
                  <a:lumMod val="65000"/>
                </a:schemeClr>
              </a:solidFill>
              <a:effectLst/>
              <a:latin typeface=".SF NS"/>
            </a:endParaRP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NL" sz="2400" b="1" dirty="0">
              <a:solidFill>
                <a:srgbClr val="D7D7DD"/>
              </a:solidFill>
              <a:latin typeface="Avenir" panose="02000503020000020003" pitchFamily="2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5D0C9F6-BE30-DA66-08DB-3F799CF4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2E7C2CC-5466-FC9F-3E56-6A789705D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AF69E66-7CFC-97B2-6763-BC0B983A0DD6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5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A48EF-DB73-FC1B-C7DC-4D2256F29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8C0A2D5A-8904-3129-5659-40C1B95DDC7E}"/>
              </a:ext>
            </a:extLst>
          </p:cNvPr>
          <p:cNvSpPr txBox="1"/>
          <p:nvPr/>
        </p:nvSpPr>
        <p:spPr>
          <a:xfrm>
            <a:off x="1266092" y="949569"/>
            <a:ext cx="915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Verantwoordelijkheden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;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wie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moet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 laden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en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/of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lossen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BCB86A3-A40E-B55A-FF51-134D64AE4850}"/>
              </a:ext>
            </a:extLst>
          </p:cNvPr>
          <p:cNvSpPr txBox="1"/>
          <p:nvPr/>
        </p:nvSpPr>
        <p:spPr>
          <a:xfrm>
            <a:off x="1266092" y="1657746"/>
            <a:ext cx="90915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Wat zegt ons nationale (Nederlandse) vervoerrecht?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  <a:latin typeface=".SF NS"/>
            </a:endParaRPr>
          </a:p>
          <a:p>
            <a:pPr marL="342900" indent="-342900">
              <a:buAutoNum type="alphaLcParenR"/>
            </a:pPr>
            <a:r>
              <a:rPr lang="nl-NL" dirty="0"/>
              <a:t>dat laten we over aan partijen </a:t>
            </a:r>
          </a:p>
          <a:p>
            <a:pPr marL="342900" indent="-342900">
              <a:buAutoNum type="alphaLcParenR"/>
            </a:pPr>
            <a:r>
              <a:rPr lang="nl-NL" dirty="0"/>
              <a:t>de vervoerder </a:t>
            </a:r>
          </a:p>
          <a:p>
            <a:pPr marL="342900" indent="-342900">
              <a:buAutoNum type="alphaLcParenR"/>
            </a:pPr>
            <a:r>
              <a:rPr lang="nl-NL" dirty="0"/>
              <a:t>de afzender</a:t>
            </a:r>
          </a:p>
          <a:p>
            <a:pPr marL="342900" indent="-342900">
              <a:buAutoNum type="alphaLcParenR"/>
            </a:pPr>
            <a:r>
              <a:rPr lang="nl-NL" dirty="0"/>
              <a:t>het laadadres</a:t>
            </a:r>
          </a:p>
          <a:p>
            <a:pPr marL="342900" indent="-342900">
              <a:buAutoNum type="alphaLcParenR"/>
            </a:pPr>
            <a:r>
              <a:rPr lang="nl-NL" dirty="0"/>
              <a:t>de verlader</a:t>
            </a:r>
          </a:p>
          <a:p>
            <a:pPr marL="342900" indent="-342900">
              <a:buAutoNum type="alphaLcParenR"/>
            </a:pPr>
            <a:r>
              <a:rPr lang="nl-NL" dirty="0"/>
              <a:t>de geadresseerde</a:t>
            </a:r>
          </a:p>
          <a:p>
            <a:pPr marL="342900" indent="-342900">
              <a:buAutoNum type="alphaLcParenR"/>
            </a:pPr>
            <a:r>
              <a:rPr lang="nl-NL" dirty="0"/>
              <a:t>het losadres</a:t>
            </a:r>
          </a:p>
          <a:p>
            <a:pPr marL="342900" indent="-342900">
              <a:buAutoNum type="alphaLcParenR"/>
            </a:pPr>
            <a:r>
              <a:rPr lang="nl-NL" dirty="0"/>
              <a:t>de expediteur</a:t>
            </a:r>
          </a:p>
          <a:p>
            <a:pPr marL="342900" indent="-342900">
              <a:buAutoNum type="alphaLcParenR"/>
            </a:pPr>
            <a:r>
              <a:rPr lang="nl-NL" dirty="0"/>
              <a:t>zie daarvoor het CMR-verdrag</a:t>
            </a:r>
          </a:p>
          <a:p>
            <a:pPr marL="342900" indent="-342900">
              <a:buAutoNum type="alphaLcParenR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26B94D4-0689-765D-20D6-329C12A31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45C1174-0EB3-7B1D-D528-6ED38D2B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B1E482E-1A86-DF75-9003-49DCF8E68C53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562408-3AC0-69C7-3E50-8CEEF472F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406" y="2191531"/>
            <a:ext cx="5960282" cy="39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6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280C1-1FDF-0072-B9DA-67F139468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898BF957-A086-5CFD-0698-458F786FFEAB}"/>
              </a:ext>
            </a:extLst>
          </p:cNvPr>
          <p:cNvSpPr txBox="1"/>
          <p:nvPr/>
        </p:nvSpPr>
        <p:spPr>
          <a:xfrm>
            <a:off x="1266092" y="949569"/>
            <a:ext cx="915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Verantwoordelijkheden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;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wie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moet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 laden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en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/of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lossen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8561F64-0A8B-8D30-B13A-8523AE4C637F}"/>
              </a:ext>
            </a:extLst>
          </p:cNvPr>
          <p:cNvSpPr txBox="1"/>
          <p:nvPr/>
        </p:nvSpPr>
        <p:spPr>
          <a:xfrm>
            <a:off x="1266092" y="1657746"/>
            <a:ext cx="9091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‘Dat laten we over aan partijen’ overeenkomen!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  <a:latin typeface=".SF NS"/>
            </a:endParaRP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zelf afspraken maken met je afzender (‘de klant’)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de AVC 2002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542D-DD9D-0E84-7002-66A62C578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45C838B-6819-61BC-822B-4CA426452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177770A-61AF-8569-AD1A-9EDB57C908B0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4510F-ABA3-7AF4-7D9C-BCC593F5F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6F9DEF58-7994-F0AB-2149-A703645D01DB}"/>
              </a:ext>
            </a:extLst>
          </p:cNvPr>
          <p:cNvSpPr txBox="1"/>
          <p:nvPr/>
        </p:nvSpPr>
        <p:spPr>
          <a:xfrm>
            <a:off x="1266092" y="949569"/>
            <a:ext cx="915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Wat </a:t>
            </a:r>
            <a:r>
              <a:rPr lang="en-US" sz="2800" b="1" dirty="0" err="1">
                <a:solidFill>
                  <a:srgbClr val="F4A71B"/>
                </a:solidFill>
                <a:latin typeface="Avenir" panose="02000503020000020003" pitchFamily="2" charset="0"/>
              </a:rPr>
              <a:t>zegt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 de AVC 2002</a:t>
            </a:r>
            <a:r>
              <a:rPr lang="en-US" sz="2800" b="1" baseline="30000" dirty="0">
                <a:solidFill>
                  <a:srgbClr val="F4A71B"/>
                </a:solidFill>
                <a:latin typeface="Avenir" panose="02000503020000020003" pitchFamily="2" charset="0"/>
              </a:rPr>
              <a:t>1)</a:t>
            </a:r>
            <a:r>
              <a:rPr lang="en-US" sz="2800" b="1" dirty="0">
                <a:solidFill>
                  <a:srgbClr val="F4A71B"/>
                </a:solidFill>
                <a:latin typeface="Avenir" panose="02000503020000020003" pitchFamily="2" charset="0"/>
              </a:rPr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512F0E2-58F6-56BF-AE9F-1EA1CB8493C4}"/>
              </a:ext>
            </a:extLst>
          </p:cNvPr>
          <p:cNvSpPr txBox="1"/>
          <p:nvPr/>
        </p:nvSpPr>
        <p:spPr>
          <a:xfrm>
            <a:off x="1266092" y="1657746"/>
            <a:ext cx="90915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Hoofdregel: de afzender moet laden, stuwen én lossen!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  <a:latin typeface=".SF NS"/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Uitzonderingen: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  <a:latin typeface=".SF NS"/>
            </a:endParaRPr>
          </a:p>
          <a:p>
            <a:pPr marL="457200" indent="-457200">
              <a:buAutoNum type="arabi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vervoerder en afzender zijn anders overeengekomen, of;</a:t>
            </a:r>
          </a:p>
          <a:p>
            <a:pPr marL="457200" indent="-457200">
              <a:buAutoNum type="arabicParenR"/>
            </a:pPr>
            <a:endParaRPr lang="nl-NL" sz="2400" i="1" dirty="0">
              <a:solidFill>
                <a:schemeClr val="bg1">
                  <a:lumMod val="50000"/>
                </a:schemeClr>
              </a:solidFill>
              <a:latin typeface=".SF NS"/>
            </a:endParaRPr>
          </a:p>
          <a:p>
            <a:pPr marL="457200" indent="-457200">
              <a:buAutoNum type="arabi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als de goederen en het betreffende voertuig daartoe aanleiding geven;</a:t>
            </a:r>
          </a:p>
          <a:p>
            <a:pPr marL="457200" indent="-457200">
              <a:buAutoNum type="arabicParenR"/>
            </a:pPr>
            <a:endParaRPr lang="nl-NL" sz="2400" i="1" dirty="0">
              <a:solidFill>
                <a:schemeClr val="bg1">
                  <a:lumMod val="50000"/>
                </a:schemeClr>
              </a:solidFill>
              <a:latin typeface=".SF NS"/>
            </a:endParaRPr>
          </a:p>
          <a:p>
            <a:pPr marL="457200" indent="-457200">
              <a:buAutoNum type="arabi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rechtspraak</a:t>
            </a:r>
            <a:r>
              <a:rPr lang="nl-NL" sz="2400" i="1" baseline="30000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2)</a:t>
            </a:r>
            <a:r>
              <a:rPr lang="nl-NL" sz="2400" i="1" dirty="0">
                <a:solidFill>
                  <a:schemeClr val="bg1">
                    <a:lumMod val="50000"/>
                  </a:schemeClr>
                </a:solidFill>
                <a:latin typeface=".SF NS"/>
              </a:rPr>
              <a:t> voegt toe: ’stilzwijgende afspraken of gewoonten’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  <a:latin typeface=".SF N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C7DC8D2-6C9B-4AF0-C6E4-1FBAC5078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FC9777-7AAE-726F-A152-6B88D6776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8305649-0E92-417C-D1DF-CD2AC2CDE3CB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1F3EC11-55CB-A2EF-F7CB-D0D3EB04F2D6}"/>
              </a:ext>
            </a:extLst>
          </p:cNvPr>
          <p:cNvSpPr txBox="1"/>
          <p:nvPr/>
        </p:nvSpPr>
        <p:spPr>
          <a:xfrm>
            <a:off x="1355837" y="6052506"/>
            <a:ext cx="706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nl-NL" sz="1000" dirty="0">
                <a:solidFill>
                  <a:schemeClr val="bg1">
                    <a:lumMod val="65000"/>
                  </a:schemeClr>
                </a:solidFill>
              </a:rPr>
              <a:t>Artikel 4 lid 1 sub e AVC 2002</a:t>
            </a:r>
          </a:p>
          <a:p>
            <a:pPr marL="342900" indent="-342900">
              <a:buAutoNum type="arabicParenR"/>
            </a:pPr>
            <a:r>
              <a:rPr lang="nl-NL" sz="1000" dirty="0">
                <a:solidFill>
                  <a:schemeClr val="bg1">
                    <a:lumMod val="65000"/>
                  </a:schemeClr>
                </a:solidFill>
              </a:rPr>
              <a:t>Hof Arnhem-Leeuwarden, 21 juni 2016, ECLI:NL:GHARL:2016:5041 </a:t>
            </a:r>
          </a:p>
        </p:txBody>
      </p:sp>
    </p:spTree>
    <p:extLst>
      <p:ext uri="{BB962C8B-B14F-4D97-AF65-F5344CB8AC3E}">
        <p14:creationId xmlns:p14="http://schemas.microsoft.com/office/powerpoint/2010/main" val="9856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471520C-3C62-C249-89C1-85D4BC3D7CBB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Schade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D102EA4-4521-E541-8280-D8C4CDC3882B}"/>
              </a:ext>
            </a:extLst>
          </p:cNvPr>
          <p:cNvSpPr txBox="1"/>
          <p:nvPr/>
        </p:nvSpPr>
        <p:spPr>
          <a:xfrm>
            <a:off x="1266092" y="1657746"/>
            <a:ext cx="90915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Stel hoofdregel geldt (‘afzender laadt en lost’)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Situatie a:</a:t>
            </a: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Chauffeur lost zelf. Glazen wand raakt beschadigd. Wie is aansprakelijk voor de schade?</a:t>
            </a:r>
            <a:br>
              <a:rPr lang="nl-NL" sz="2400" i="1" dirty="0">
                <a:solidFill>
                  <a:schemeClr val="bg1">
                    <a:lumMod val="50000"/>
                  </a:schemeClr>
                </a:solidFill>
              </a:rPr>
            </a:br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 chauffeur;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het losadres;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 afzender. 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815D322-1A61-EE4D-BB3E-BAA754171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87B4B6D-8068-ED49-ABD5-792E8FE4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CE58A05-7968-DB42-8820-3283F6666184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7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354E9-86BA-1948-3C8D-C54B1604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F60093B-61B9-7CF5-C3B5-B8568BCAE941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Schade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4BB1AAE-8B6C-E87B-5BA8-4B83004FB01A}"/>
              </a:ext>
            </a:extLst>
          </p:cNvPr>
          <p:cNvSpPr txBox="1"/>
          <p:nvPr/>
        </p:nvSpPr>
        <p:spPr>
          <a:xfrm>
            <a:off x="1266092" y="1657746"/>
            <a:ext cx="9091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Stel hoofdregel geldt (‘afzender laadt en lost’)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Situatie a:</a:t>
            </a: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Chauffeur lost zelf. Glazen wand raakt beschadigd. Chauffeur (de werkgever) is aansprakelijk. Voor hoeveel?</a:t>
            </a:r>
            <a:br>
              <a:rPr lang="nl-NL" sz="2400" i="1" dirty="0">
                <a:solidFill>
                  <a:schemeClr val="bg1">
                    <a:lumMod val="50000"/>
                  </a:schemeClr>
                </a:solidFill>
              </a:rPr>
            </a:br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herstelkosten glazen wand, tot max. € 3,40 p/kg;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herstelkosten glazen wand, geen limiet, ook gevolgschade;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36947B-3CC2-9DFD-9E34-28E4AD07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F3B05ED-B16A-E74E-EB75-94B65D1B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486E0FF-0700-7F78-8E8B-A60C3F3BB7CA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6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59EAA-A488-2550-CF53-42738530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81299205-070C-BCBE-C9EE-1AF96408D80F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Schade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491876E-834B-D4A6-4C61-E37178A5027C}"/>
              </a:ext>
            </a:extLst>
          </p:cNvPr>
          <p:cNvSpPr txBox="1"/>
          <p:nvPr/>
        </p:nvSpPr>
        <p:spPr>
          <a:xfrm>
            <a:off x="1266092" y="1657746"/>
            <a:ext cx="9091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Stel hoofdregel geldt (‘afzender laadt en lost’)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Situatie b:</a:t>
            </a: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Losadres vraagt chauffeur om te helpen met lossen. Glazen wand raakt beschadigd. Wie is aansprakelijk voor de schade?</a:t>
            </a:r>
            <a:br>
              <a:rPr lang="nl-NL" sz="2400" i="1" dirty="0">
                <a:solidFill>
                  <a:schemeClr val="bg1">
                    <a:lumMod val="50000"/>
                  </a:schemeClr>
                </a:solidFill>
              </a:rPr>
            </a:br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 chauffeur;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het losadres;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 afzender;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DA43B9-AD08-19EE-2F75-3BC6D4F12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257E8C9-3FF5-F443-5EA4-240AAAE71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4E391E3-125E-F76F-38F3-A6CD0006B121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4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F85AA-93E6-EEB7-DCED-E1E180B9F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850D825A-F9A0-507B-9617-B1BC81196B5C}"/>
              </a:ext>
            </a:extLst>
          </p:cNvPr>
          <p:cNvSpPr txBox="1"/>
          <p:nvPr/>
        </p:nvSpPr>
        <p:spPr>
          <a:xfrm>
            <a:off x="1266092" y="949569"/>
            <a:ext cx="826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4A71B"/>
                </a:solidFill>
                <a:latin typeface="Avenir" panose="02000503020000020003" pitchFamily="2" charset="0"/>
              </a:rPr>
              <a:t>Schade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7A32FBF-0603-2FD1-86C1-90637A270726}"/>
              </a:ext>
            </a:extLst>
          </p:cNvPr>
          <p:cNvSpPr txBox="1"/>
          <p:nvPr/>
        </p:nvSpPr>
        <p:spPr>
          <a:xfrm>
            <a:off x="1266092" y="1657746"/>
            <a:ext cx="90915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Stel hoofdregel geldt (‘afzender laadt en lost’)</a:t>
            </a:r>
          </a:p>
          <a:p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Situatie c:</a:t>
            </a:r>
          </a:p>
          <a:p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Vervoerder krijgt instructie om te laten lossen in bijzijn van de heer X. Op het losadres begint men met lossen. X is niet aanwezig. Chauffeur helpt niet. Er ontstaat schade aan machine. Wie is aansprakelijk?</a:t>
            </a:r>
            <a:br>
              <a:rPr lang="nl-NL" sz="2400" i="1" dirty="0">
                <a:solidFill>
                  <a:schemeClr val="bg1">
                    <a:lumMod val="50000"/>
                  </a:schemeClr>
                </a:solidFill>
              </a:rPr>
            </a:br>
            <a:endParaRPr lang="nl-NL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de vervoerder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het losadres;</a:t>
            </a:r>
          </a:p>
          <a:p>
            <a:pPr marL="457200" indent="-457200">
              <a:buAutoNum type="alphaLcParenR"/>
            </a:pPr>
            <a:r>
              <a:rPr lang="nl-NL" sz="2400" i="1" dirty="0">
                <a:solidFill>
                  <a:schemeClr val="bg1">
                    <a:lumMod val="50000"/>
                  </a:schemeClr>
                </a:solidFill>
              </a:rPr>
              <a:t>het laadadres;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B011560-8931-696A-2562-8BB3D11B5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45664" r="6083" b="41301"/>
          <a:stretch/>
        </p:blipFill>
        <p:spPr bwMode="auto">
          <a:xfrm flipV="1">
            <a:off x="0" y="6698838"/>
            <a:ext cx="12192000" cy="15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6A86FD8-9688-EDB1-CE37-87779993D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010" y="0"/>
            <a:ext cx="1772990" cy="16577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C66A358-C1B5-6A43-EC03-C6DBF58F2C2E}"/>
              </a:ext>
            </a:extLst>
          </p:cNvPr>
          <p:cNvSpPr txBox="1"/>
          <p:nvPr/>
        </p:nvSpPr>
        <p:spPr>
          <a:xfrm rot="16200000">
            <a:off x="-3057032" y="3057032"/>
            <a:ext cx="669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venir" panose="02000503020000020003" pitchFamily="2" charset="0"/>
              </a:rPr>
              <a:t>www.mrib.nl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– Legal Logistics –</a:t>
            </a:r>
            <a:endParaRPr lang="en-US" sz="3200" b="1" i="1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828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933</Words>
  <Application>Microsoft Macintosh PowerPoint</Application>
  <PresentationFormat>Breedbeeld</PresentationFormat>
  <Paragraphs>137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.SF NS</vt:lpstr>
      <vt:lpstr>Aptos</vt:lpstr>
      <vt:lpstr>Arial</vt:lpstr>
      <vt:lpstr>Avenir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Staalduinen, M. van (17056128)</dc:creator>
  <cp:lastModifiedBy>Meesters in Business</cp:lastModifiedBy>
  <cp:revision>36</cp:revision>
  <cp:lastPrinted>2026-05-19T14:25:32Z</cp:lastPrinted>
  <dcterms:created xsi:type="dcterms:W3CDTF">2021-01-07T10:25:13Z</dcterms:created>
  <dcterms:modified xsi:type="dcterms:W3CDTF">2026-05-21T09:02:01Z</dcterms:modified>
</cp:coreProperties>
</file>